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3"/>
  </p:notesMasterIdLst>
  <p:handoutMasterIdLst>
    <p:handoutMasterId r:id="rId34"/>
  </p:handoutMasterIdLst>
  <p:sldIdLst>
    <p:sldId id="258" r:id="rId6"/>
    <p:sldId id="295" r:id="rId7"/>
    <p:sldId id="309" r:id="rId8"/>
    <p:sldId id="303" r:id="rId9"/>
    <p:sldId id="304" r:id="rId10"/>
    <p:sldId id="278" r:id="rId11"/>
    <p:sldId id="264" r:id="rId12"/>
    <p:sldId id="310" r:id="rId13"/>
    <p:sldId id="311" r:id="rId14"/>
    <p:sldId id="312" r:id="rId15"/>
    <p:sldId id="315" r:id="rId16"/>
    <p:sldId id="314" r:id="rId17"/>
    <p:sldId id="313" r:id="rId18"/>
    <p:sldId id="316" r:id="rId19"/>
    <p:sldId id="301" r:id="rId20"/>
    <p:sldId id="279" r:id="rId21"/>
    <p:sldId id="300" r:id="rId22"/>
    <p:sldId id="292" r:id="rId23"/>
    <p:sldId id="290" r:id="rId24"/>
    <p:sldId id="282" r:id="rId25"/>
    <p:sldId id="298" r:id="rId26"/>
    <p:sldId id="302" r:id="rId27"/>
    <p:sldId id="307" r:id="rId28"/>
    <p:sldId id="306" r:id="rId29"/>
    <p:sldId id="291" r:id="rId30"/>
    <p:sldId id="280" r:id="rId31"/>
    <p:sldId id="294"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E"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A2CA"/>
    <a:srgbClr val="CD0920"/>
    <a:srgbClr val="C0DB37"/>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83" autoAdjust="0"/>
  </p:normalViewPr>
  <p:slideViewPr>
    <p:cSldViewPr snapToGrid="0" snapToObjects="1">
      <p:cViewPr varScale="1">
        <p:scale>
          <a:sx n="64" d="100"/>
          <a:sy n="64" d="100"/>
        </p:scale>
        <p:origin x="948" y="7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napToObjects="1">
      <p:cViewPr>
        <p:scale>
          <a:sx n="70" d="100"/>
          <a:sy n="70" d="100"/>
        </p:scale>
        <p:origin x="-2856"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2279" tIns="46139" rIns="92279" bIns="46139" rtlCol="0"/>
          <a:lstStyle>
            <a:lvl1pPr algn="l">
              <a:defRPr sz="1300"/>
            </a:lvl1pPr>
          </a:lstStyle>
          <a:p>
            <a:r>
              <a:rPr lang="en-US"/>
              <a:t>College Credit Plus</a:t>
            </a:r>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2279" tIns="46139" rIns="92279" bIns="46139" rtlCol="0"/>
          <a:lstStyle>
            <a:lvl1pPr algn="r">
              <a:defRPr sz="1300"/>
            </a:lvl1pPr>
          </a:lstStyle>
          <a:p>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2279" tIns="46139" rIns="92279" bIns="46139"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2279" tIns="46139" rIns="92279" bIns="46139" rtlCol="0" anchor="b"/>
          <a:lstStyle>
            <a:lvl1pPr algn="r">
              <a:defRPr sz="1300"/>
            </a:lvl1pPr>
          </a:lstStyle>
          <a:p>
            <a:fld id="{406C6F00-F710-4EC9-A1AD-5E775436371D}" type="slidenum">
              <a:rPr lang="en-US" smtClean="0"/>
              <a:t>‹#›</a:t>
            </a:fld>
            <a:endParaRPr lang="en-US" dirty="0"/>
          </a:p>
        </p:txBody>
      </p:sp>
    </p:spTree>
    <p:extLst>
      <p:ext uri="{BB962C8B-B14F-4D97-AF65-F5344CB8AC3E}">
        <p14:creationId xmlns:p14="http://schemas.microsoft.com/office/powerpoint/2010/main" val="40914480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79" tIns="46139" rIns="92279" bIns="46139" rtlCol="0"/>
          <a:lstStyle>
            <a:lvl1pPr algn="l">
              <a:defRPr sz="1300"/>
            </a:lvl1pPr>
          </a:lstStyle>
          <a:p>
            <a:r>
              <a:rPr lang="en-US"/>
              <a:t>College Credit Plus</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279" tIns="46139" rIns="92279" bIns="46139"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279" tIns="46139" rIns="92279" bIns="4613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279" tIns="46139" rIns="92279" bIns="461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279" tIns="46139" rIns="92279" bIns="4613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79" tIns="46139" rIns="92279" bIns="46139" rtlCol="0" anchor="b"/>
          <a:lstStyle>
            <a:lvl1pPr algn="r">
              <a:defRPr sz="1300"/>
            </a:lvl1pPr>
          </a:lstStyle>
          <a:p>
            <a:fld id="{A88EB8E9-7E05-4C60-A58D-798732DD5BFE}" type="slidenum">
              <a:rPr lang="en-US" smtClean="0"/>
              <a:t>‹#›</a:t>
            </a:fld>
            <a:endParaRPr lang="en-US" dirty="0"/>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a:t>College Credit Plus</a:t>
            </a:r>
            <a:endParaRPr lang="en-US" dirty="0"/>
          </a:p>
        </p:txBody>
      </p:sp>
    </p:spTree>
    <p:extLst>
      <p:ext uri="{BB962C8B-B14F-4D97-AF65-F5344CB8AC3E}">
        <p14:creationId xmlns:p14="http://schemas.microsoft.com/office/powerpoint/2010/main" val="206690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10</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a:t>College Credit Plus</a:t>
            </a:r>
            <a:endParaRPr lang="en-US" dirty="0"/>
          </a:p>
        </p:txBody>
      </p:sp>
    </p:spTree>
    <p:extLst>
      <p:ext uri="{BB962C8B-B14F-4D97-AF65-F5344CB8AC3E}">
        <p14:creationId xmlns:p14="http://schemas.microsoft.com/office/powerpoint/2010/main" val="124724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11</a:t>
            </a:fld>
            <a:endParaRPr lang="en-US" dirty="0"/>
          </a:p>
        </p:txBody>
      </p:sp>
      <p:sp>
        <p:nvSpPr>
          <p:cNvPr id="6" name="Header Placeholder 5"/>
          <p:cNvSpPr>
            <a:spLocks noGrp="1"/>
          </p:cNvSpPr>
          <p:nvPr>
            <p:ph type="hdr" sz="quarter" idx="12"/>
          </p:nvPr>
        </p:nvSpPr>
        <p:spPr/>
        <p:txBody>
          <a:bodyPr/>
          <a:lstStyle/>
          <a:p>
            <a:r>
              <a:rPr lang="en-US"/>
              <a:t>College Credit Plus</a:t>
            </a:r>
            <a:endParaRPr lang="en-US" dirty="0"/>
          </a:p>
        </p:txBody>
      </p:sp>
    </p:spTree>
    <p:extLst>
      <p:ext uri="{BB962C8B-B14F-4D97-AF65-F5344CB8AC3E}">
        <p14:creationId xmlns:p14="http://schemas.microsoft.com/office/powerpoint/2010/main" val="615117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5" name="Slide Number Placeholder 4"/>
          <p:cNvSpPr>
            <a:spLocks noGrp="1"/>
          </p:cNvSpPr>
          <p:nvPr>
            <p:ph type="sldNum" sz="quarter" idx="11"/>
          </p:nvPr>
        </p:nvSpPr>
        <p:spPr/>
        <p:txBody>
          <a:bodyPr/>
          <a:lstStyle/>
          <a:p>
            <a:fld id="{A88EB8E9-7E05-4C60-A58D-798732DD5BFE}" type="slidenum">
              <a:rPr lang="en-US" smtClean="0"/>
              <a:t>12</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a:t>College Credit Plus</a:t>
            </a:r>
            <a:endParaRPr lang="en-US" dirty="0"/>
          </a:p>
        </p:txBody>
      </p:sp>
    </p:spTree>
    <p:extLst>
      <p:ext uri="{BB962C8B-B14F-4D97-AF65-F5344CB8AC3E}">
        <p14:creationId xmlns:p14="http://schemas.microsoft.com/office/powerpoint/2010/main" val="1247245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13</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a:t>College Credit Plus</a:t>
            </a:r>
            <a:endParaRPr lang="en-US" dirty="0"/>
          </a:p>
        </p:txBody>
      </p:sp>
    </p:spTree>
    <p:extLst>
      <p:ext uri="{BB962C8B-B14F-4D97-AF65-F5344CB8AC3E}">
        <p14:creationId xmlns:p14="http://schemas.microsoft.com/office/powerpoint/2010/main" val="1247245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14</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a:t>College Credit Plus</a:t>
            </a:r>
            <a:endParaRPr lang="en-US" dirty="0"/>
          </a:p>
        </p:txBody>
      </p:sp>
    </p:spTree>
    <p:extLst>
      <p:ext uri="{BB962C8B-B14F-4D97-AF65-F5344CB8AC3E}">
        <p14:creationId xmlns:p14="http://schemas.microsoft.com/office/powerpoint/2010/main" val="740670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15</a:t>
            </a:fld>
            <a:endParaRPr lang="en-US" dirty="0"/>
          </a:p>
        </p:txBody>
      </p:sp>
      <p:sp>
        <p:nvSpPr>
          <p:cNvPr id="6" name="Header Placeholder 5"/>
          <p:cNvSpPr>
            <a:spLocks noGrp="1"/>
          </p:cNvSpPr>
          <p:nvPr>
            <p:ph type="hdr" sz="quarter" idx="12"/>
          </p:nvPr>
        </p:nvSpPr>
        <p:spPr/>
        <p:txBody>
          <a:bodyPr/>
          <a:lstStyle/>
          <a:p>
            <a:r>
              <a:rPr lang="en-US"/>
              <a:t>College Credit Plus</a:t>
            </a:r>
            <a:endParaRPr lang="en-US" dirty="0"/>
          </a:p>
        </p:txBody>
      </p:sp>
    </p:spTree>
    <p:extLst>
      <p:ext uri="{BB962C8B-B14F-4D97-AF65-F5344CB8AC3E}">
        <p14:creationId xmlns:p14="http://schemas.microsoft.com/office/powerpoint/2010/main" val="2001380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3044" indent="-173044">
              <a:buFont typeface="Arial" panose="020B0604020202020204" pitchFamily="34" charset="0"/>
              <a:buChar char="•"/>
            </a:pPr>
            <a:endParaRPr lang="en-US" baseline="0"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16</a:t>
            </a:fld>
            <a:endParaRPr lang="en-US" dirty="0"/>
          </a:p>
        </p:txBody>
      </p:sp>
      <p:sp>
        <p:nvSpPr>
          <p:cNvPr id="6" name="Header Placeholder 5"/>
          <p:cNvSpPr>
            <a:spLocks noGrp="1"/>
          </p:cNvSpPr>
          <p:nvPr>
            <p:ph type="hdr" sz="quarter" idx="12"/>
          </p:nvPr>
        </p:nvSpPr>
        <p:spPr/>
        <p:txBody>
          <a:bodyPr/>
          <a:lstStyle/>
          <a:p>
            <a:r>
              <a:rPr lang="en-US"/>
              <a:t>College Credit Plus</a:t>
            </a:r>
            <a:endParaRPr lang="en-US" dirty="0"/>
          </a:p>
        </p:txBody>
      </p:sp>
    </p:spTree>
    <p:extLst>
      <p:ext uri="{BB962C8B-B14F-4D97-AF65-F5344CB8AC3E}">
        <p14:creationId xmlns:p14="http://schemas.microsoft.com/office/powerpoint/2010/main" val="808145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a:p>
            <a:endParaRPr lang="en-US" sz="90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17</a:t>
            </a:fld>
            <a:endParaRPr lang="en-US" dirty="0"/>
          </a:p>
        </p:txBody>
      </p:sp>
      <p:sp>
        <p:nvSpPr>
          <p:cNvPr id="6" name="Header Placeholder 5"/>
          <p:cNvSpPr>
            <a:spLocks noGrp="1"/>
          </p:cNvSpPr>
          <p:nvPr>
            <p:ph type="hdr" sz="quarter" idx="12"/>
          </p:nvPr>
        </p:nvSpPr>
        <p:spPr/>
        <p:txBody>
          <a:bodyPr/>
          <a:lstStyle/>
          <a:p>
            <a:r>
              <a:rPr lang="en-US"/>
              <a:t>College Credit Plus</a:t>
            </a:r>
            <a:endParaRPr lang="en-US" dirty="0"/>
          </a:p>
        </p:txBody>
      </p:sp>
    </p:spTree>
    <p:extLst>
      <p:ext uri="{BB962C8B-B14F-4D97-AF65-F5344CB8AC3E}">
        <p14:creationId xmlns:p14="http://schemas.microsoft.com/office/powerpoint/2010/main" val="3781475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18</a:t>
            </a:fld>
            <a:endParaRPr lang="en-US" dirty="0"/>
          </a:p>
        </p:txBody>
      </p:sp>
      <p:sp>
        <p:nvSpPr>
          <p:cNvPr id="6" name="Header Placeholder 5"/>
          <p:cNvSpPr>
            <a:spLocks noGrp="1"/>
          </p:cNvSpPr>
          <p:nvPr>
            <p:ph type="hdr" sz="quarter" idx="12"/>
          </p:nvPr>
        </p:nvSpPr>
        <p:spPr/>
        <p:txBody>
          <a:bodyPr/>
          <a:lstStyle/>
          <a:p>
            <a:r>
              <a:rPr lang="en-US"/>
              <a:t>College Credit Plus</a:t>
            </a:r>
            <a:endParaRPr lang="en-US" dirty="0"/>
          </a:p>
        </p:txBody>
      </p:sp>
    </p:spTree>
    <p:extLst>
      <p:ext uri="{BB962C8B-B14F-4D97-AF65-F5344CB8AC3E}">
        <p14:creationId xmlns:p14="http://schemas.microsoft.com/office/powerpoint/2010/main" val="4258380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21745D1-1914-4E2C-8DA7-D0ECD27F9ADE}" type="slidenum">
              <a:rPr lang="en-US" smtClean="0">
                <a:solidFill>
                  <a:prstClr val="black"/>
                </a:solidFill>
              </a:rPr>
              <a:pPr/>
              <a:t>19</a:t>
            </a:fld>
            <a:endParaRPr lang="en-US">
              <a:solidFill>
                <a:prstClr val="black"/>
              </a:solidFill>
            </a:endParaRPr>
          </a:p>
        </p:txBody>
      </p:sp>
      <p:sp>
        <p:nvSpPr>
          <p:cNvPr id="5" name="Header Placeholder 4"/>
          <p:cNvSpPr>
            <a:spLocks noGrp="1"/>
          </p:cNvSpPr>
          <p:nvPr>
            <p:ph type="hdr" sz="quarter" idx="11"/>
          </p:nvPr>
        </p:nvSpPr>
        <p:spPr/>
        <p:txBody>
          <a:bodyPr/>
          <a:lstStyle/>
          <a:p>
            <a:r>
              <a:rPr lang="en-US"/>
              <a:t>College Credit Plus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2</a:t>
            </a:fld>
            <a:endParaRPr lang="en-US" dirty="0"/>
          </a:p>
        </p:txBody>
      </p:sp>
      <p:sp>
        <p:nvSpPr>
          <p:cNvPr id="6" name="Header Placeholder 5"/>
          <p:cNvSpPr>
            <a:spLocks noGrp="1"/>
          </p:cNvSpPr>
          <p:nvPr>
            <p:ph type="hdr" sz="quarter" idx="12"/>
          </p:nvPr>
        </p:nvSpPr>
        <p:spPr/>
        <p:txBody>
          <a:bodyPr/>
          <a:lstStyle/>
          <a:p>
            <a:r>
              <a:rPr lang="en-US"/>
              <a:t>College Credit Plus</a:t>
            </a:r>
            <a:endParaRPr lang="en-US" dirty="0"/>
          </a:p>
        </p:txBody>
      </p:sp>
    </p:spTree>
    <p:extLst>
      <p:ext uri="{BB962C8B-B14F-4D97-AF65-F5344CB8AC3E}">
        <p14:creationId xmlns:p14="http://schemas.microsoft.com/office/powerpoint/2010/main" val="1676118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20</a:t>
            </a:fld>
            <a:endParaRPr lang="en-US" dirty="0"/>
          </a:p>
        </p:txBody>
      </p:sp>
      <p:sp>
        <p:nvSpPr>
          <p:cNvPr id="6" name="Header Placeholder 5"/>
          <p:cNvSpPr>
            <a:spLocks noGrp="1"/>
          </p:cNvSpPr>
          <p:nvPr>
            <p:ph type="hdr" sz="quarter" idx="12"/>
          </p:nvPr>
        </p:nvSpPr>
        <p:spPr/>
        <p:txBody>
          <a:bodyPr/>
          <a:lstStyle/>
          <a:p>
            <a:r>
              <a:rPr lang="en-US"/>
              <a:t>College Credit Plus</a:t>
            </a:r>
            <a:endParaRPr lang="en-US" dirty="0"/>
          </a:p>
        </p:txBody>
      </p:sp>
    </p:spTree>
    <p:extLst>
      <p:ext uri="{BB962C8B-B14F-4D97-AF65-F5344CB8AC3E}">
        <p14:creationId xmlns:p14="http://schemas.microsoft.com/office/powerpoint/2010/main" val="3392094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21</a:t>
            </a:fld>
            <a:endParaRPr lang="en-US" dirty="0"/>
          </a:p>
        </p:txBody>
      </p:sp>
      <p:sp>
        <p:nvSpPr>
          <p:cNvPr id="6" name="Header Placeholder 5"/>
          <p:cNvSpPr>
            <a:spLocks noGrp="1"/>
          </p:cNvSpPr>
          <p:nvPr>
            <p:ph type="hdr" sz="quarter" idx="12"/>
          </p:nvPr>
        </p:nvSpPr>
        <p:spPr/>
        <p:txBody>
          <a:bodyPr/>
          <a:lstStyle/>
          <a:p>
            <a:r>
              <a:rPr lang="en-US"/>
              <a:t>College Credit Plus</a:t>
            </a:r>
            <a:endParaRPr lang="en-US" dirty="0"/>
          </a:p>
        </p:txBody>
      </p:sp>
    </p:spTree>
    <p:extLst>
      <p:ext uri="{BB962C8B-B14F-4D97-AF65-F5344CB8AC3E}">
        <p14:creationId xmlns:p14="http://schemas.microsoft.com/office/powerpoint/2010/main" val="1420378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Classes failed or withdrawn with an “F” will receive an “F” on the high school and college transcripts and will be computed into the high school and college GPA. If you do not receive a passing grade, the district may, in some instances, seek reimbursement for the amount of state funds paid to the college on your behalf for that college course. The school district may withhold grades and credits received for high school courses taken until reimbursement has been made.</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22</a:t>
            </a:fld>
            <a:endParaRPr lang="en-US" dirty="0"/>
          </a:p>
        </p:txBody>
      </p:sp>
      <p:sp>
        <p:nvSpPr>
          <p:cNvPr id="6" name="Header Placeholder 5"/>
          <p:cNvSpPr>
            <a:spLocks noGrp="1"/>
          </p:cNvSpPr>
          <p:nvPr>
            <p:ph type="hdr" sz="quarter" idx="12"/>
          </p:nvPr>
        </p:nvSpPr>
        <p:spPr/>
        <p:txBody>
          <a:bodyPr/>
          <a:lstStyle/>
          <a:p>
            <a:r>
              <a:rPr lang="en-US"/>
              <a:t>College Credit Plus</a:t>
            </a:r>
            <a:endParaRPr lang="en-US" dirty="0"/>
          </a:p>
        </p:txBody>
      </p:sp>
    </p:spTree>
    <p:extLst>
      <p:ext uri="{BB962C8B-B14F-4D97-AF65-F5344CB8AC3E}">
        <p14:creationId xmlns:p14="http://schemas.microsoft.com/office/powerpoint/2010/main" val="3229644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23</a:t>
            </a:fld>
            <a:endParaRPr lang="en-US" dirty="0"/>
          </a:p>
        </p:txBody>
      </p:sp>
      <p:sp>
        <p:nvSpPr>
          <p:cNvPr id="6" name="Header Placeholder 5"/>
          <p:cNvSpPr>
            <a:spLocks noGrp="1"/>
          </p:cNvSpPr>
          <p:nvPr>
            <p:ph type="hdr" sz="quarter" idx="12"/>
          </p:nvPr>
        </p:nvSpPr>
        <p:spPr/>
        <p:txBody>
          <a:bodyPr/>
          <a:lstStyle/>
          <a:p>
            <a:r>
              <a:rPr lang="en-US"/>
              <a:t>College Credit Plus</a:t>
            </a:r>
            <a:endParaRPr lang="en-US" dirty="0"/>
          </a:p>
        </p:txBody>
      </p:sp>
    </p:spTree>
    <p:extLst>
      <p:ext uri="{BB962C8B-B14F-4D97-AF65-F5344CB8AC3E}">
        <p14:creationId xmlns:p14="http://schemas.microsoft.com/office/powerpoint/2010/main" val="3409639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24</a:t>
            </a:fld>
            <a:endParaRPr lang="en-US" dirty="0"/>
          </a:p>
        </p:txBody>
      </p:sp>
      <p:sp>
        <p:nvSpPr>
          <p:cNvPr id="6" name="Header Placeholder 5"/>
          <p:cNvSpPr>
            <a:spLocks noGrp="1"/>
          </p:cNvSpPr>
          <p:nvPr>
            <p:ph type="hdr" sz="quarter" idx="12"/>
          </p:nvPr>
        </p:nvSpPr>
        <p:spPr/>
        <p:txBody>
          <a:bodyPr/>
          <a:lstStyle/>
          <a:p>
            <a:r>
              <a:rPr lang="en-US"/>
              <a:t>College Credit Plus</a:t>
            </a:r>
            <a:endParaRPr lang="en-US" dirty="0"/>
          </a:p>
        </p:txBody>
      </p:sp>
    </p:spTree>
    <p:extLst>
      <p:ext uri="{BB962C8B-B14F-4D97-AF65-F5344CB8AC3E}">
        <p14:creationId xmlns:p14="http://schemas.microsoft.com/office/powerpoint/2010/main" val="3229644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25</a:t>
            </a:fld>
            <a:endParaRPr lang="en-US" dirty="0"/>
          </a:p>
        </p:txBody>
      </p:sp>
      <p:sp>
        <p:nvSpPr>
          <p:cNvPr id="6" name="Header Placeholder 5"/>
          <p:cNvSpPr>
            <a:spLocks noGrp="1"/>
          </p:cNvSpPr>
          <p:nvPr>
            <p:ph type="hdr" sz="quarter" idx="12"/>
          </p:nvPr>
        </p:nvSpPr>
        <p:spPr/>
        <p:txBody>
          <a:bodyPr/>
          <a:lstStyle/>
          <a:p>
            <a:r>
              <a:rPr lang="en-US"/>
              <a:t>College Credit Plus</a:t>
            </a:r>
            <a:endParaRPr lang="en-US" dirty="0"/>
          </a:p>
        </p:txBody>
      </p:sp>
    </p:spTree>
    <p:extLst>
      <p:ext uri="{BB962C8B-B14F-4D97-AF65-F5344CB8AC3E}">
        <p14:creationId xmlns:p14="http://schemas.microsoft.com/office/powerpoint/2010/main" val="3747043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B35620-DA84-4DBA-8C3C-0C2A4E57726C}" type="slidenum">
              <a:rPr lang="en-US" smtClean="0"/>
              <a:pPr>
                <a:defRPr/>
              </a:pPr>
              <a:t>26</a:t>
            </a:fld>
            <a:endParaRPr lang="en-US" dirty="0"/>
          </a:p>
        </p:txBody>
      </p:sp>
      <p:sp>
        <p:nvSpPr>
          <p:cNvPr id="5" name="Header Placeholder 4"/>
          <p:cNvSpPr>
            <a:spLocks noGrp="1"/>
          </p:cNvSpPr>
          <p:nvPr>
            <p:ph type="hdr" sz="quarter" idx="11"/>
          </p:nvPr>
        </p:nvSpPr>
        <p:spPr/>
        <p:txBody>
          <a:bodyPr/>
          <a:lstStyle/>
          <a:p>
            <a:r>
              <a:rPr lang="en-US"/>
              <a:t>College Credit Plus</a:t>
            </a:r>
            <a:endParaRPr lang="en-US" dirty="0"/>
          </a:p>
        </p:txBody>
      </p:sp>
    </p:spTree>
    <p:extLst>
      <p:ext uri="{BB962C8B-B14F-4D97-AF65-F5344CB8AC3E}">
        <p14:creationId xmlns:p14="http://schemas.microsoft.com/office/powerpoint/2010/main" val="4124308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27</a:t>
            </a:fld>
            <a:endParaRPr lang="en-US" dirty="0"/>
          </a:p>
        </p:txBody>
      </p:sp>
      <p:sp>
        <p:nvSpPr>
          <p:cNvPr id="6" name="Header Placeholder 5"/>
          <p:cNvSpPr>
            <a:spLocks noGrp="1"/>
          </p:cNvSpPr>
          <p:nvPr>
            <p:ph type="hdr" sz="quarter" idx="12"/>
          </p:nvPr>
        </p:nvSpPr>
        <p:spPr/>
        <p:txBody>
          <a:bodyPr/>
          <a:lstStyle/>
          <a:p>
            <a:r>
              <a:rPr lang="en-US"/>
              <a:t>College Credit Plus</a:t>
            </a:r>
            <a:endParaRPr lang="en-US" dirty="0"/>
          </a:p>
        </p:txBody>
      </p:sp>
    </p:spTree>
    <p:extLst>
      <p:ext uri="{BB962C8B-B14F-4D97-AF65-F5344CB8AC3E}">
        <p14:creationId xmlns:p14="http://schemas.microsoft.com/office/powerpoint/2010/main" val="177730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effectLst/>
              </a:rPr>
              <a:t>Ohio’s new College Credit Plus can help students earn college and high school credits at the same time by taking college courses from community colleges or universities. The purpose of this program is to promote rigorous academic pursuits and to provide a wide variety of options to college-ready students. Taking a college course from a public college or university College Credit Plus is free. That means no cost for tuition, books or fees. If you choose to attend a private college or university, you may have limited costs. </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3FC20097-470A-4C3F-BF5A-F25DC1CB557A}" type="slidenum">
              <a:rPr lang="en-US" smtClean="0">
                <a:solidFill>
                  <a:prstClr val="black"/>
                </a:solidFill>
              </a:rPr>
              <a:pPr/>
              <a:t>3</a:t>
            </a:fld>
            <a:endParaRPr lang="en-US">
              <a:solidFill>
                <a:prstClr val="black"/>
              </a:solidFill>
            </a:endParaRPr>
          </a:p>
        </p:txBody>
      </p:sp>
      <p:sp>
        <p:nvSpPr>
          <p:cNvPr id="5" name="Header Placeholder 4"/>
          <p:cNvSpPr>
            <a:spLocks noGrp="1"/>
          </p:cNvSpPr>
          <p:nvPr>
            <p:ph type="hdr" sz="quarter" idx="11"/>
          </p:nvPr>
        </p:nvSpPr>
        <p:spPr/>
        <p:txBody>
          <a:bodyPr/>
          <a:lstStyle/>
          <a:p>
            <a:r>
              <a:rPr lang="en-US"/>
              <a:t>College Credit Plus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4</a:t>
            </a:fld>
            <a:endParaRPr lang="en-US" dirty="0"/>
          </a:p>
        </p:txBody>
      </p:sp>
      <p:sp>
        <p:nvSpPr>
          <p:cNvPr id="6" name="Header Placeholder 5"/>
          <p:cNvSpPr>
            <a:spLocks noGrp="1"/>
          </p:cNvSpPr>
          <p:nvPr>
            <p:ph type="hdr" sz="quarter" idx="12"/>
          </p:nvPr>
        </p:nvSpPr>
        <p:spPr/>
        <p:txBody>
          <a:bodyPr/>
          <a:lstStyle/>
          <a:p>
            <a:r>
              <a:rPr lang="en-US"/>
              <a:t>College Credit Plus</a:t>
            </a:r>
            <a:endParaRPr lang="en-US" dirty="0"/>
          </a:p>
        </p:txBody>
      </p:sp>
    </p:spTree>
    <p:extLst>
      <p:ext uri="{BB962C8B-B14F-4D97-AF65-F5344CB8AC3E}">
        <p14:creationId xmlns:p14="http://schemas.microsoft.com/office/powerpoint/2010/main" val="61511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5</a:t>
            </a:fld>
            <a:endParaRPr lang="en-US" dirty="0"/>
          </a:p>
        </p:txBody>
      </p:sp>
      <p:sp>
        <p:nvSpPr>
          <p:cNvPr id="6" name="Header Placeholder 5"/>
          <p:cNvSpPr>
            <a:spLocks noGrp="1"/>
          </p:cNvSpPr>
          <p:nvPr>
            <p:ph type="hdr" sz="quarter" idx="12"/>
          </p:nvPr>
        </p:nvSpPr>
        <p:spPr/>
        <p:txBody>
          <a:bodyPr/>
          <a:lstStyle/>
          <a:p>
            <a:r>
              <a:rPr lang="en-US"/>
              <a:t>College Credit Plus</a:t>
            </a:r>
            <a:endParaRPr lang="en-US" dirty="0"/>
          </a:p>
        </p:txBody>
      </p:sp>
    </p:spTree>
    <p:extLst>
      <p:ext uri="{BB962C8B-B14F-4D97-AF65-F5344CB8AC3E}">
        <p14:creationId xmlns:p14="http://schemas.microsoft.com/office/powerpoint/2010/main" val="1619782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Students can choose </a:t>
            </a:r>
            <a:r>
              <a:rPr lang="en-US" b="1" dirty="0"/>
              <a:t>any course </a:t>
            </a:r>
            <a:r>
              <a:rPr lang="en-US" dirty="0"/>
              <a:t>that applies toward a degree or workforce certification at a public (or participating private) college.</a:t>
            </a:r>
          </a:p>
          <a:p>
            <a:endParaRPr lang="en-US" dirty="0"/>
          </a:p>
          <a:p>
            <a:r>
              <a:rPr lang="en-US" dirty="0"/>
              <a:t>In</a:t>
            </a:r>
            <a:r>
              <a:rPr lang="en-US" baseline="0" dirty="0"/>
              <a:t> addition to being non-remedial, College Credit Plus courses may not be religious in nature.  </a:t>
            </a:r>
            <a:endParaRPr lang="en-US" dirty="0"/>
          </a:p>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6</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a:t>College Credit Plus</a:t>
            </a:r>
            <a:endParaRPr lang="en-US" dirty="0"/>
          </a:p>
        </p:txBody>
      </p:sp>
    </p:spTree>
    <p:extLst>
      <p:ext uri="{BB962C8B-B14F-4D97-AF65-F5344CB8AC3E}">
        <p14:creationId xmlns:p14="http://schemas.microsoft.com/office/powerpoint/2010/main" val="2727910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7</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a:t>College Credit Plus</a:t>
            </a:r>
            <a:endParaRPr lang="en-US" dirty="0"/>
          </a:p>
        </p:txBody>
      </p:sp>
    </p:spTree>
    <p:extLst>
      <p:ext uri="{BB962C8B-B14F-4D97-AF65-F5344CB8AC3E}">
        <p14:creationId xmlns:p14="http://schemas.microsoft.com/office/powerpoint/2010/main" val="1247245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8</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a:t>College Credit Plus</a:t>
            </a:r>
            <a:endParaRPr lang="en-US" dirty="0"/>
          </a:p>
        </p:txBody>
      </p:sp>
    </p:spTree>
    <p:extLst>
      <p:ext uri="{BB962C8B-B14F-4D97-AF65-F5344CB8AC3E}">
        <p14:creationId xmlns:p14="http://schemas.microsoft.com/office/powerpoint/2010/main" val="124724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9</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a:t>College Credit Plus</a:t>
            </a:r>
            <a:endParaRPr lang="en-US" dirty="0"/>
          </a:p>
        </p:txBody>
      </p:sp>
    </p:spTree>
    <p:extLst>
      <p:ext uri="{BB962C8B-B14F-4D97-AF65-F5344CB8AC3E}">
        <p14:creationId xmlns:p14="http://schemas.microsoft.com/office/powerpoint/2010/main" val="124724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331964"/>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332076"/>
            <a:ext cx="8229600" cy="4525963"/>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52993" y="5831840"/>
            <a:ext cx="3613218" cy="90458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ohiohighered.org/cc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3792" y="1255931"/>
            <a:ext cx="6734175" cy="1685925"/>
          </a:xfrm>
        </p:spPr>
      </p:pic>
      <p:sp>
        <p:nvSpPr>
          <p:cNvPr id="3" name="Title 1"/>
          <p:cNvSpPr>
            <a:spLocks noGrp="1"/>
          </p:cNvSpPr>
          <p:nvPr>
            <p:ph type="title"/>
          </p:nvPr>
        </p:nvSpPr>
        <p:spPr>
          <a:xfrm>
            <a:off x="431800" y="3040964"/>
            <a:ext cx="8229600" cy="1661993"/>
          </a:xfrm>
        </p:spPr>
        <p:txBody>
          <a:bodyPr/>
          <a:lstStyle/>
          <a:p>
            <a:r>
              <a:rPr lang="en-US" sz="3600" i="1" dirty="0">
                <a:solidFill>
                  <a:schemeClr val="tx1"/>
                </a:solidFill>
              </a:rPr>
              <a:t>An introduction for </a:t>
            </a:r>
            <a:br>
              <a:rPr lang="en-US" sz="3600" i="1" dirty="0">
                <a:solidFill>
                  <a:schemeClr val="tx1"/>
                </a:solidFill>
              </a:rPr>
            </a:br>
            <a:r>
              <a:rPr lang="en-US" sz="3600" i="1" dirty="0">
                <a:solidFill>
                  <a:schemeClr val="tx1"/>
                </a:solidFill>
              </a:rPr>
              <a:t>students and families</a:t>
            </a:r>
            <a:br>
              <a:rPr lang="en-US" sz="3600" i="1" dirty="0">
                <a:solidFill>
                  <a:schemeClr val="tx1"/>
                </a:solidFill>
              </a:rPr>
            </a:br>
            <a:r>
              <a:rPr lang="en-US" sz="3600" i="1" dirty="0">
                <a:solidFill>
                  <a:schemeClr val="tx1"/>
                </a:solidFill>
              </a:rPr>
              <a:t>for the 2017-2018 school year</a:t>
            </a:r>
          </a:p>
        </p:txBody>
      </p:sp>
    </p:spTree>
    <p:extLst>
      <p:ext uri="{BB962C8B-B14F-4D97-AF65-F5344CB8AC3E}">
        <p14:creationId xmlns:p14="http://schemas.microsoft.com/office/powerpoint/2010/main" val="22411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t>Summer Requirements</a:t>
            </a:r>
          </a:p>
        </p:txBody>
      </p:sp>
      <p:sp>
        <p:nvSpPr>
          <p:cNvPr id="3" name="Content Placeholder 2"/>
          <p:cNvSpPr>
            <a:spLocks noGrp="1"/>
          </p:cNvSpPr>
          <p:nvPr>
            <p:ph idx="1"/>
          </p:nvPr>
        </p:nvSpPr>
        <p:spPr>
          <a:xfrm>
            <a:off x="4400553" y="1398670"/>
            <a:ext cx="4672023" cy="4213236"/>
          </a:xfrm>
        </p:spPr>
        <p:txBody>
          <a:bodyPr/>
          <a:lstStyle/>
          <a:p>
            <a:pPr marL="107950" indent="0">
              <a:buNone/>
            </a:pPr>
            <a:r>
              <a:rPr lang="en-US" dirty="0"/>
              <a:t>If you want to participate in summer term, you must submit your letter of intent to participate early enough to apply and gain admission to the college and register for course(s) in the spring.</a:t>
            </a:r>
          </a:p>
          <a:p>
            <a:pPr marL="10795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762" r="8814"/>
          <a:stretch/>
        </p:blipFill>
        <p:spPr>
          <a:xfrm>
            <a:off x="228603" y="1398670"/>
            <a:ext cx="4171950" cy="3619500"/>
          </a:xfrm>
          <a:prstGeom prst="rect">
            <a:avLst/>
          </a:prstGeom>
          <a:ln>
            <a:noFill/>
          </a:ln>
          <a:effectLst>
            <a:softEdge rad="112500"/>
          </a:effectLst>
        </p:spPr>
      </p:pic>
    </p:spTree>
    <p:extLst>
      <p:ext uri="{BB962C8B-B14F-4D97-AF65-F5344CB8AC3E}">
        <p14:creationId xmlns:p14="http://schemas.microsoft.com/office/powerpoint/2010/main" val="70538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b="5815"/>
          <a:stretch/>
        </p:blipFill>
        <p:spPr>
          <a:xfrm>
            <a:off x="0" y="0"/>
            <a:ext cx="9144000" cy="5757863"/>
          </a:xfrm>
        </p:spPr>
      </p:pic>
      <p:sp>
        <p:nvSpPr>
          <p:cNvPr id="2" name="Title 1"/>
          <p:cNvSpPr>
            <a:spLocks noGrp="1"/>
          </p:cNvSpPr>
          <p:nvPr>
            <p:ph type="title"/>
          </p:nvPr>
        </p:nvSpPr>
        <p:spPr>
          <a:xfrm>
            <a:off x="0" y="4370889"/>
            <a:ext cx="9144000" cy="2308324"/>
          </a:xfrm>
          <a:solidFill>
            <a:schemeClr val="bg1"/>
          </a:solidFill>
        </p:spPr>
        <p:txBody>
          <a:bodyPr/>
          <a:lstStyle/>
          <a:p>
            <a:r>
              <a:rPr lang="en-US" sz="3000" dirty="0">
                <a:solidFill>
                  <a:schemeClr val="tx1"/>
                </a:solidFill>
              </a:rPr>
              <a:t>Summer CCP courses may not be used to bring a student into compliance with the Ohio High School Athletic Association (OHSAA) requirements for interscholastic athletic participation.</a:t>
            </a:r>
          </a:p>
        </p:txBody>
      </p:sp>
      <p:sp>
        <p:nvSpPr>
          <p:cNvPr id="5" name="Title 1"/>
          <p:cNvSpPr txBox="1">
            <a:spLocks/>
          </p:cNvSpPr>
          <p:nvPr/>
        </p:nvSpPr>
        <p:spPr>
          <a:xfrm>
            <a:off x="457200" y="893022"/>
            <a:ext cx="8229600" cy="584775"/>
          </a:xfrm>
          <a:prstGeom prst="rect">
            <a:avLst/>
          </a:prstGeom>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sz="3800" dirty="0"/>
              <a:t>Summer &amp; Interscholastic Athletics</a:t>
            </a:r>
          </a:p>
        </p:txBody>
      </p:sp>
    </p:spTree>
    <p:extLst>
      <p:ext uri="{BB962C8B-B14F-4D97-AF65-F5344CB8AC3E}">
        <p14:creationId xmlns:p14="http://schemas.microsoft.com/office/powerpoint/2010/main" val="300088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84775"/>
          </a:xfrm>
        </p:spPr>
        <p:txBody>
          <a:bodyPr/>
          <a:lstStyle/>
          <a:p>
            <a:r>
              <a:rPr lang="en-US" sz="3800" dirty="0"/>
              <a:t>Summer &amp; Interscholastic Athletics</a:t>
            </a:r>
          </a:p>
        </p:txBody>
      </p:sp>
      <p:sp>
        <p:nvSpPr>
          <p:cNvPr id="3" name="Content Placeholder 2"/>
          <p:cNvSpPr>
            <a:spLocks noGrp="1"/>
          </p:cNvSpPr>
          <p:nvPr>
            <p:ph idx="1"/>
          </p:nvPr>
        </p:nvSpPr>
        <p:spPr>
          <a:xfrm>
            <a:off x="4078994" y="1082394"/>
            <a:ext cx="4672023" cy="4736572"/>
          </a:xfrm>
        </p:spPr>
        <p:txBody>
          <a:bodyPr/>
          <a:lstStyle/>
          <a:p>
            <a:pPr marL="107950" indent="0">
              <a:buNone/>
            </a:pPr>
            <a:r>
              <a:rPr lang="en-US" sz="3000" b="1" dirty="0"/>
              <a:t>Student athletes should:</a:t>
            </a:r>
          </a:p>
          <a:p>
            <a:pPr marL="622300" indent="-514350">
              <a:buAutoNum type="arabicPeriod"/>
            </a:pPr>
            <a:r>
              <a:rPr lang="en-US" sz="3000" dirty="0"/>
              <a:t>Confirm their school is an OHSAA member.</a:t>
            </a:r>
          </a:p>
          <a:p>
            <a:pPr marL="622300" indent="-514350">
              <a:buAutoNum type="arabicPeriod"/>
            </a:pPr>
            <a:r>
              <a:rPr lang="en-US" sz="3000" dirty="0"/>
              <a:t>Learn the OHSAA requirements.</a:t>
            </a:r>
          </a:p>
          <a:p>
            <a:pPr marL="622300" indent="-514350">
              <a:buAutoNum type="arabicPeriod"/>
            </a:pPr>
            <a:r>
              <a:rPr lang="en-US" sz="3000" dirty="0"/>
              <a:t>Not rely on summer CCP courses to reduce the classes/courses they take during the fall and spring terms.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762" r="8814"/>
          <a:stretch/>
        </p:blipFill>
        <p:spPr>
          <a:xfrm>
            <a:off x="457200" y="1434353"/>
            <a:ext cx="3621794" cy="3142196"/>
          </a:xfrm>
          <a:prstGeom prst="rect">
            <a:avLst/>
          </a:prstGeom>
          <a:ln>
            <a:noFill/>
          </a:ln>
          <a:effectLst>
            <a:softEdge rad="112500"/>
          </a:effectLst>
        </p:spPr>
      </p:pic>
    </p:spTree>
    <p:extLst>
      <p:ext uri="{BB962C8B-B14F-4D97-AF65-F5344CB8AC3E}">
        <p14:creationId xmlns:p14="http://schemas.microsoft.com/office/powerpoint/2010/main" val="29733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2662"/>
          </a:xfrm>
        </p:spPr>
        <p:txBody>
          <a:bodyPr/>
          <a:lstStyle/>
          <a:p>
            <a:pPr algn="l"/>
            <a:r>
              <a:rPr lang="en-US" dirty="0"/>
              <a:t>Nonpublic and Home School Students must: </a:t>
            </a:r>
          </a:p>
        </p:txBody>
      </p:sp>
      <p:sp>
        <p:nvSpPr>
          <p:cNvPr id="3" name="Content Placeholder 2"/>
          <p:cNvSpPr>
            <a:spLocks noGrp="1"/>
          </p:cNvSpPr>
          <p:nvPr>
            <p:ph idx="1"/>
          </p:nvPr>
        </p:nvSpPr>
        <p:spPr>
          <a:xfrm>
            <a:off x="457200" y="2216027"/>
            <a:ext cx="7522799" cy="4213236"/>
          </a:xfrm>
        </p:spPr>
        <p:txBody>
          <a:bodyPr/>
          <a:lstStyle/>
          <a:p>
            <a:pPr marL="514350" indent="-514350">
              <a:buAutoNum type="arabicPeriod"/>
            </a:pPr>
            <a:r>
              <a:rPr lang="en-US" sz="3000" dirty="0"/>
              <a:t>Submit your letter of intent to participate by April 1</a:t>
            </a:r>
          </a:p>
          <a:p>
            <a:pPr marL="514350" indent="-514350">
              <a:buAutoNum type="arabicPeriod"/>
            </a:pPr>
            <a:r>
              <a:rPr lang="en-US" sz="3000" dirty="0"/>
              <a:t>Gain admission to the college</a:t>
            </a:r>
          </a:p>
          <a:p>
            <a:pPr marL="514350" indent="-514350">
              <a:buAutoNum type="arabicPeriod"/>
            </a:pPr>
            <a:r>
              <a:rPr lang="en-US" sz="3000" dirty="0"/>
              <a:t>Create a SAFE account on the Ohio Department of Education website</a:t>
            </a:r>
          </a:p>
          <a:p>
            <a:pPr marL="514350" indent="-514350">
              <a:buAutoNum type="arabicPeriod"/>
            </a:pPr>
            <a:r>
              <a:rPr lang="en-US" sz="3000" dirty="0"/>
              <a:t>Apply for and be awarded state funding by April 15</a:t>
            </a:r>
          </a:p>
          <a:p>
            <a:pPr marL="0" indent="0">
              <a:buNone/>
            </a:pPr>
            <a:endParaRPr lang="en-US" sz="2600" dirty="0">
              <a:solidFill>
                <a:srgbClr val="C00000"/>
              </a:solidFill>
            </a:endParaRPr>
          </a:p>
          <a:p>
            <a:pPr marL="107950" indent="0">
              <a:buNone/>
            </a:pPr>
            <a:endParaRPr lang="en-US" dirty="0"/>
          </a:p>
        </p:txBody>
      </p:sp>
    </p:spTree>
    <p:extLst>
      <p:ext uri="{BB962C8B-B14F-4D97-AF65-F5344CB8AC3E}">
        <p14:creationId xmlns:p14="http://schemas.microsoft.com/office/powerpoint/2010/main" val="354488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2662"/>
          </a:xfrm>
        </p:spPr>
        <p:txBody>
          <a:bodyPr/>
          <a:lstStyle/>
          <a:p>
            <a:pPr algn="l"/>
            <a:r>
              <a:rPr lang="en-US" dirty="0"/>
              <a:t>Nonpublic and Home School Students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762" r="8814"/>
          <a:stretch/>
        </p:blipFill>
        <p:spPr>
          <a:xfrm>
            <a:off x="1830482" y="4412834"/>
            <a:ext cx="2324200" cy="2016429"/>
          </a:xfrm>
          <a:prstGeom prst="rect">
            <a:avLst/>
          </a:prstGeom>
          <a:ln>
            <a:noFill/>
          </a:ln>
          <a:effectLst>
            <a:softEdge rad="112500"/>
          </a:effectLst>
        </p:spPr>
      </p:pic>
      <p:sp>
        <p:nvSpPr>
          <p:cNvPr id="3" name="Content Placeholder 2"/>
          <p:cNvSpPr>
            <a:spLocks noGrp="1"/>
          </p:cNvSpPr>
          <p:nvPr>
            <p:ph idx="1"/>
          </p:nvPr>
        </p:nvSpPr>
        <p:spPr>
          <a:xfrm>
            <a:off x="457200" y="2216027"/>
            <a:ext cx="7522799" cy="4213236"/>
          </a:xfrm>
        </p:spPr>
        <p:txBody>
          <a:bodyPr/>
          <a:lstStyle/>
          <a:p>
            <a:pPr marL="47625" indent="6350">
              <a:buNone/>
            </a:pPr>
            <a:r>
              <a:rPr lang="en-US" sz="2600" dirty="0">
                <a:solidFill>
                  <a:srgbClr val="C00000"/>
                </a:solidFill>
              </a:rPr>
              <a:t>State funding will be awarded in May.</a:t>
            </a:r>
          </a:p>
          <a:p>
            <a:pPr marL="47625" indent="6350">
              <a:buNone/>
            </a:pPr>
            <a:endParaRPr lang="en-US" sz="2600" dirty="0">
              <a:solidFill>
                <a:srgbClr val="C00000"/>
              </a:solidFill>
            </a:endParaRPr>
          </a:p>
          <a:p>
            <a:pPr marL="47625" indent="6350">
              <a:buNone/>
            </a:pPr>
            <a:r>
              <a:rPr lang="en-US" sz="2600" dirty="0">
                <a:solidFill>
                  <a:srgbClr val="C00000"/>
                </a:solidFill>
              </a:rPr>
              <a:t>If you choose to register for courses before funding awards are made, you will have to self-pay or drop the course(s) if you are not awarded funds. </a:t>
            </a:r>
          </a:p>
          <a:p>
            <a:pPr marL="107950" indent="0">
              <a:buNone/>
            </a:pPr>
            <a:endParaRPr lang="en-US" dirty="0"/>
          </a:p>
        </p:txBody>
      </p:sp>
    </p:spTree>
    <p:extLst>
      <p:ext uri="{BB962C8B-B14F-4D97-AF65-F5344CB8AC3E}">
        <p14:creationId xmlns:p14="http://schemas.microsoft.com/office/powerpoint/2010/main" val="395785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3047"/>
          <a:stretch/>
        </p:blipFill>
        <p:spPr>
          <a:xfrm>
            <a:off x="0" y="0"/>
            <a:ext cx="9144000" cy="5829300"/>
          </a:xfrm>
        </p:spPr>
      </p:pic>
      <p:sp>
        <p:nvSpPr>
          <p:cNvPr id="2" name="Title 1"/>
          <p:cNvSpPr>
            <a:spLocks noGrp="1"/>
          </p:cNvSpPr>
          <p:nvPr>
            <p:ph type="title"/>
          </p:nvPr>
        </p:nvSpPr>
        <p:spPr>
          <a:xfrm>
            <a:off x="285751" y="285756"/>
            <a:ext cx="4400549" cy="3231654"/>
          </a:xfrm>
        </p:spPr>
        <p:txBody>
          <a:bodyPr/>
          <a:lstStyle/>
          <a:p>
            <a:r>
              <a:rPr lang="en-US" dirty="0"/>
              <a:t>Consider </a:t>
            </a:r>
            <a:br>
              <a:rPr lang="en-US" dirty="0"/>
            </a:br>
            <a:r>
              <a:rPr lang="en-US" dirty="0"/>
              <a:t>Your </a:t>
            </a:r>
            <a:br>
              <a:rPr lang="en-US" dirty="0"/>
            </a:br>
            <a:r>
              <a:rPr lang="en-US" dirty="0"/>
              <a:t>Personal Academic Goals</a:t>
            </a:r>
          </a:p>
        </p:txBody>
      </p:sp>
    </p:spTree>
    <p:extLst>
      <p:ext uri="{BB962C8B-B14F-4D97-AF65-F5344CB8AC3E}">
        <p14:creationId xmlns:p14="http://schemas.microsoft.com/office/powerpoint/2010/main" val="219899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457200"/>
            <a:ext cx="8661400" cy="553998"/>
          </a:xfrm>
        </p:spPr>
        <p:txBody>
          <a:bodyPr/>
          <a:lstStyle/>
          <a:p>
            <a:r>
              <a:rPr lang="en-US" sz="3600" dirty="0"/>
              <a:t>Find the Colleges and Courses that Fit</a:t>
            </a:r>
          </a:p>
        </p:txBody>
      </p:sp>
      <p:sp>
        <p:nvSpPr>
          <p:cNvPr id="3" name="Content Placeholder 2"/>
          <p:cNvSpPr>
            <a:spLocks noGrp="1"/>
          </p:cNvSpPr>
          <p:nvPr>
            <p:ph idx="1"/>
          </p:nvPr>
        </p:nvSpPr>
        <p:spPr>
          <a:xfrm>
            <a:off x="342900" y="1465314"/>
            <a:ext cx="4038600" cy="4859286"/>
          </a:xfrm>
        </p:spPr>
        <p:txBody>
          <a:bodyPr/>
          <a:lstStyle/>
          <a:p>
            <a:pPr marL="0" indent="0">
              <a:buNone/>
            </a:pPr>
            <a:r>
              <a:rPr lang="en-US" dirty="0"/>
              <a:t>Counselors and Advisors can help you select courses for your pathway. </a:t>
            </a: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100" t="37012" r="6254"/>
          <a:stretch/>
        </p:blipFill>
        <p:spPr>
          <a:xfrm>
            <a:off x="4754564" y="1541514"/>
            <a:ext cx="4267200" cy="3102058"/>
          </a:xfrm>
          <a:prstGeom prst="rect">
            <a:avLst/>
          </a:prstGeom>
        </p:spPr>
      </p:pic>
      <p:cxnSp>
        <p:nvCxnSpPr>
          <p:cNvPr id="5" name="Straight Connector 4"/>
          <p:cNvCxnSpPr/>
          <p:nvPr/>
        </p:nvCxnSpPr>
        <p:spPr>
          <a:xfrm>
            <a:off x="342900" y="3664044"/>
            <a:ext cx="3911600" cy="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3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4565"/>
          <a:stretch/>
        </p:blipFill>
        <p:spPr>
          <a:xfrm>
            <a:off x="0" y="-3454"/>
            <a:ext cx="9144000" cy="5813704"/>
          </a:xfrm>
        </p:spPr>
      </p:pic>
      <p:sp>
        <p:nvSpPr>
          <p:cNvPr id="2" name="Title 1"/>
          <p:cNvSpPr>
            <a:spLocks noGrp="1"/>
          </p:cNvSpPr>
          <p:nvPr>
            <p:ph type="title"/>
          </p:nvPr>
        </p:nvSpPr>
        <p:spPr>
          <a:xfrm>
            <a:off x="0" y="3800466"/>
            <a:ext cx="9144000" cy="1328737"/>
          </a:xfrm>
          <a:solidFill>
            <a:schemeClr val="bg1"/>
          </a:solidFill>
        </p:spPr>
        <p:txBody>
          <a:bodyPr anchor="ctr"/>
          <a:lstStyle/>
          <a:p>
            <a:r>
              <a:rPr lang="en-US" sz="3000" dirty="0"/>
              <a:t>A semester college course of 3 or more credits  </a:t>
            </a:r>
            <a:br>
              <a:rPr lang="en-US" sz="3000" dirty="0"/>
            </a:br>
            <a:r>
              <a:rPr lang="en-US" sz="3000" dirty="0"/>
              <a:t>counts as a one-year high school class. </a:t>
            </a:r>
          </a:p>
        </p:txBody>
      </p:sp>
    </p:spTree>
    <p:extLst>
      <p:ext uri="{BB962C8B-B14F-4D97-AF65-F5344CB8AC3E}">
        <p14:creationId xmlns:p14="http://schemas.microsoft.com/office/powerpoint/2010/main" val="237162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617" r="5617" b="15000"/>
          <a:stretch/>
        </p:blipFill>
        <p:spPr>
          <a:xfrm>
            <a:off x="0" y="0"/>
            <a:ext cx="9144000" cy="5829300"/>
          </a:xfrm>
          <a:prstGeom prst="rect">
            <a:avLst/>
          </a:prstGeom>
        </p:spPr>
      </p:pic>
      <p:sp>
        <p:nvSpPr>
          <p:cNvPr id="2" name="Title 1"/>
          <p:cNvSpPr>
            <a:spLocks noGrp="1"/>
          </p:cNvSpPr>
          <p:nvPr>
            <p:ph type="title"/>
          </p:nvPr>
        </p:nvSpPr>
        <p:spPr>
          <a:xfrm>
            <a:off x="0" y="289852"/>
            <a:ext cx="9143999" cy="1107996"/>
          </a:xfrm>
          <a:solidFill>
            <a:schemeClr val="bg1"/>
          </a:solidFill>
        </p:spPr>
        <p:txBody>
          <a:bodyPr/>
          <a:lstStyle/>
          <a:p>
            <a:r>
              <a:rPr lang="en-US" sz="3600" dirty="0"/>
              <a:t>Under what scenarios can a qualified student use College Credit Plus? </a:t>
            </a:r>
          </a:p>
        </p:txBody>
      </p:sp>
    </p:spTree>
    <p:extLst>
      <p:ext uri="{BB962C8B-B14F-4D97-AF65-F5344CB8AC3E}">
        <p14:creationId xmlns:p14="http://schemas.microsoft.com/office/powerpoint/2010/main" val="247901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range"/>
          <p:cNvSpPr/>
          <p:nvPr/>
        </p:nvSpPr>
        <p:spPr>
          <a:xfrm>
            <a:off x="0" y="-10"/>
            <a:ext cx="9144000" cy="452310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range"/>
          <p:cNvSpPr/>
          <p:nvPr/>
        </p:nvSpPr>
        <p:spPr>
          <a:xfrm>
            <a:off x="0" y="19050"/>
            <a:ext cx="9144000" cy="6858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hin whiite line"/>
          <p:cNvSpPr/>
          <p:nvPr/>
        </p:nvSpPr>
        <p:spPr>
          <a:xfrm>
            <a:off x="0" y="2258189"/>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White Rectangle"/>
          <p:cNvSpPr/>
          <p:nvPr/>
        </p:nvSpPr>
        <p:spPr>
          <a:xfrm>
            <a:off x="0" y="0"/>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254645" y="328956"/>
            <a:ext cx="8657862" cy="1754326"/>
          </a:xfrm>
          <a:prstGeom prst="rect">
            <a:avLst/>
          </a:prstGeom>
          <a:noFill/>
        </p:spPr>
        <p:txBody>
          <a:bodyPr wrap="square" rtlCol="0">
            <a:spAutoFit/>
          </a:bodyPr>
          <a:lstStyle/>
          <a:p>
            <a:pPr algn="ctr"/>
            <a:r>
              <a:rPr lang="en-US" sz="3600" dirty="0">
                <a:latin typeface="Arial" pitchFamily="34" charset="0"/>
                <a:cs typeface="Arial" pitchFamily="34" charset="0"/>
              </a:rPr>
              <a:t>You want to take college courses to satisfy your high school graduation requirements. </a:t>
            </a:r>
          </a:p>
        </p:txBody>
      </p:sp>
      <p:sp>
        <p:nvSpPr>
          <p:cNvPr id="20" name="White Rectangle"/>
          <p:cNvSpPr/>
          <p:nvPr/>
        </p:nvSpPr>
        <p:spPr>
          <a:xfrm>
            <a:off x="0" y="4570282"/>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416688" y="2431233"/>
            <a:ext cx="8449519" cy="1754326"/>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You completed your high school graduation required classes and you want to begin college work.  </a:t>
            </a:r>
          </a:p>
        </p:txBody>
      </p:sp>
      <p:sp>
        <p:nvSpPr>
          <p:cNvPr id="22" name="TextBox 21"/>
          <p:cNvSpPr txBox="1"/>
          <p:nvPr/>
        </p:nvSpPr>
        <p:spPr>
          <a:xfrm>
            <a:off x="-14068" y="4859952"/>
            <a:ext cx="9144000" cy="1200329"/>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You want to explore college and take a course in a subject that interests you. </a:t>
            </a:r>
          </a:p>
        </p:txBody>
      </p:sp>
      <p:sp>
        <p:nvSpPr>
          <p:cNvPr id="23" name="thin whiite line"/>
          <p:cNvSpPr/>
          <p:nvPr/>
        </p:nvSpPr>
        <p:spPr>
          <a:xfrm>
            <a:off x="0" y="4551228"/>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8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5404"/>
          <a:stretch/>
        </p:blipFill>
        <p:spPr>
          <a:xfrm>
            <a:off x="-7326" y="1"/>
            <a:ext cx="9176726" cy="5791200"/>
          </a:xfrm>
        </p:spPr>
      </p:pic>
      <p:sp>
        <p:nvSpPr>
          <p:cNvPr id="2" name="Title 1"/>
          <p:cNvSpPr>
            <a:spLocks noGrp="1"/>
          </p:cNvSpPr>
          <p:nvPr>
            <p:ph type="title"/>
          </p:nvPr>
        </p:nvSpPr>
        <p:spPr>
          <a:xfrm>
            <a:off x="0" y="3880534"/>
            <a:ext cx="9144000" cy="646331"/>
          </a:xfrm>
          <a:solidFill>
            <a:schemeClr val="bg1"/>
          </a:solidFill>
        </p:spPr>
        <p:txBody>
          <a:bodyPr/>
          <a:lstStyle/>
          <a:p>
            <a:r>
              <a:rPr lang="en-US" dirty="0"/>
              <a:t>What is College Credit Plus?</a:t>
            </a:r>
          </a:p>
        </p:txBody>
      </p:sp>
    </p:spTree>
    <p:extLst>
      <p:ext uri="{BB962C8B-B14F-4D97-AF65-F5344CB8AC3E}">
        <p14:creationId xmlns:p14="http://schemas.microsoft.com/office/powerpoint/2010/main" val="322074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2926"/>
          <a:stretch/>
        </p:blipFill>
        <p:spPr>
          <a:xfrm>
            <a:off x="0" y="-171450"/>
            <a:ext cx="9144000" cy="6046788"/>
          </a:xfrm>
        </p:spPr>
      </p:pic>
      <p:sp>
        <p:nvSpPr>
          <p:cNvPr id="2" name="Title 1"/>
          <p:cNvSpPr>
            <a:spLocks noGrp="1"/>
          </p:cNvSpPr>
          <p:nvPr>
            <p:ph type="title"/>
          </p:nvPr>
        </p:nvSpPr>
        <p:spPr/>
        <p:txBody>
          <a:bodyPr/>
          <a:lstStyle/>
          <a:p>
            <a:r>
              <a:rPr lang="en-US" dirty="0"/>
              <a:t>Books and Fees</a:t>
            </a:r>
          </a:p>
        </p:txBody>
      </p:sp>
      <p:sp>
        <p:nvSpPr>
          <p:cNvPr id="5" name="Content Placeholder 2"/>
          <p:cNvSpPr txBox="1">
            <a:spLocks/>
          </p:cNvSpPr>
          <p:nvPr/>
        </p:nvSpPr>
        <p:spPr>
          <a:xfrm>
            <a:off x="-57150" y="1583798"/>
            <a:ext cx="9144000" cy="1135998"/>
          </a:xfrm>
          <a:prstGeom prst="rect">
            <a:avLst/>
          </a:prstGeom>
          <a:noFill/>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3000" b="1" dirty="0"/>
              <a:t>Students attending a public college </a:t>
            </a:r>
          </a:p>
          <a:p>
            <a:pPr marL="0" indent="0" algn="ctr">
              <a:spcBef>
                <a:spcPts val="0"/>
              </a:spcBef>
              <a:buFont typeface="Arial"/>
              <a:buNone/>
            </a:pPr>
            <a:r>
              <a:rPr lang="en-US" sz="3000" b="1" dirty="0"/>
              <a:t>do not pay for either books or fees.</a:t>
            </a:r>
            <a:endParaRPr lang="en-US" sz="3000" b="1" dirty="0">
              <a:solidFill>
                <a:srgbClr val="FF0000"/>
              </a:solidFill>
            </a:endParaRPr>
          </a:p>
        </p:txBody>
      </p:sp>
      <p:sp>
        <p:nvSpPr>
          <p:cNvPr id="3" name="Rectangle 2"/>
          <p:cNvSpPr/>
          <p:nvPr/>
        </p:nvSpPr>
        <p:spPr>
          <a:xfrm>
            <a:off x="189186" y="2841340"/>
            <a:ext cx="7646276" cy="1877437"/>
          </a:xfrm>
          <a:prstGeom prst="rect">
            <a:avLst/>
          </a:prstGeom>
        </p:spPr>
        <p:txBody>
          <a:bodyPr wrap="square">
            <a:spAutoFit/>
          </a:bodyPr>
          <a:lstStyle/>
          <a:p>
            <a:pPr algn="ctr"/>
            <a:r>
              <a:rPr lang="en-US" sz="2900" b="1" dirty="0">
                <a:latin typeface="Arial" panose="020B0604020202020204" pitchFamily="34" charset="0"/>
                <a:cs typeface="Arial" panose="020B0604020202020204" pitchFamily="34" charset="0"/>
              </a:rPr>
              <a:t>Students attending a private college may have a small cost for tuition.</a:t>
            </a:r>
          </a:p>
          <a:p>
            <a:pPr algn="ctr"/>
            <a:endParaRPr lang="en-US" sz="2900" b="1" dirty="0">
              <a:latin typeface="Arial" panose="020B0604020202020204" pitchFamily="34" charset="0"/>
              <a:cs typeface="Arial" panose="020B0604020202020204" pitchFamily="34" charset="0"/>
            </a:endParaRPr>
          </a:p>
          <a:p>
            <a:pPr algn="ctr"/>
            <a:r>
              <a:rPr lang="en-US" sz="2900" b="1" dirty="0">
                <a:latin typeface="Arial" panose="020B0604020202020204" pitchFamily="34" charset="0"/>
                <a:cs typeface="Arial" panose="020B0604020202020204" pitchFamily="34" charset="0"/>
              </a:rPr>
              <a:t>Students must be Ohio residents. </a:t>
            </a:r>
          </a:p>
        </p:txBody>
      </p:sp>
    </p:spTree>
    <p:extLst>
      <p:ext uri="{BB962C8B-B14F-4D97-AF65-F5344CB8AC3E}">
        <p14:creationId xmlns:p14="http://schemas.microsoft.com/office/powerpoint/2010/main" val="17003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30" y="-23"/>
            <a:ext cx="9191860" cy="5875338"/>
          </a:xfrm>
        </p:spPr>
      </p:pic>
      <p:sp>
        <p:nvSpPr>
          <p:cNvPr id="2" name="Title 1"/>
          <p:cNvSpPr>
            <a:spLocks noGrp="1"/>
          </p:cNvSpPr>
          <p:nvPr>
            <p:ph type="title"/>
          </p:nvPr>
        </p:nvSpPr>
        <p:spPr>
          <a:xfrm>
            <a:off x="-14288" y="257170"/>
            <a:ext cx="9182218" cy="871551"/>
          </a:xfrm>
          <a:solidFill>
            <a:schemeClr val="bg1"/>
          </a:solidFill>
        </p:spPr>
        <p:txBody>
          <a:bodyPr anchor="ctr"/>
          <a:lstStyle/>
          <a:p>
            <a:r>
              <a:rPr lang="en-US" dirty="0"/>
              <a:t>Student Covers Parking Expenses </a:t>
            </a:r>
          </a:p>
        </p:txBody>
      </p:sp>
    </p:spTree>
    <p:extLst>
      <p:ext uri="{BB962C8B-B14F-4D97-AF65-F5344CB8AC3E}">
        <p14:creationId xmlns:p14="http://schemas.microsoft.com/office/powerpoint/2010/main" val="2624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7511" r="3384" b="20178"/>
          <a:stretch/>
        </p:blipFill>
        <p:spPr>
          <a:xfrm>
            <a:off x="0" y="0"/>
            <a:ext cx="9144000" cy="5815013"/>
          </a:xfrm>
        </p:spPr>
      </p:pic>
      <p:sp>
        <p:nvSpPr>
          <p:cNvPr id="2" name="Title 1"/>
          <p:cNvSpPr>
            <a:spLocks noGrp="1"/>
          </p:cNvSpPr>
          <p:nvPr>
            <p:ph type="title"/>
          </p:nvPr>
        </p:nvSpPr>
        <p:spPr>
          <a:xfrm>
            <a:off x="457200" y="128576"/>
            <a:ext cx="8453718" cy="1908215"/>
          </a:xfrm>
        </p:spPr>
        <p:txBody>
          <a:bodyPr/>
          <a:lstStyle/>
          <a:p>
            <a:r>
              <a:rPr lang="en-US" sz="4000" dirty="0">
                <a:solidFill>
                  <a:schemeClr val="bg1"/>
                </a:solidFill>
              </a:rPr>
              <a:t>If you fail the course or drop it too late, you may have to pay for it</a:t>
            </a:r>
            <a:r>
              <a:rPr lang="en-US" sz="4400"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26073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8728" b="25219"/>
          <a:stretch/>
        </p:blipFill>
        <p:spPr>
          <a:xfrm>
            <a:off x="0" y="3038051"/>
            <a:ext cx="9144000" cy="2968302"/>
          </a:xfrm>
          <a:prstGeom prst="rect">
            <a:avLst/>
          </a:prstGeom>
        </p:spPr>
      </p:pic>
      <p:sp>
        <p:nvSpPr>
          <p:cNvPr id="2" name="Title 1"/>
          <p:cNvSpPr>
            <a:spLocks noGrp="1"/>
          </p:cNvSpPr>
          <p:nvPr>
            <p:ph type="title"/>
          </p:nvPr>
        </p:nvSpPr>
        <p:spPr/>
        <p:txBody>
          <a:bodyPr/>
          <a:lstStyle/>
          <a:p>
            <a:r>
              <a:rPr lang="en-US" dirty="0"/>
              <a:t>Weighted Grades</a:t>
            </a:r>
          </a:p>
        </p:txBody>
      </p:sp>
      <p:sp>
        <p:nvSpPr>
          <p:cNvPr id="3" name="Content Placeholder 2"/>
          <p:cNvSpPr>
            <a:spLocks noGrp="1"/>
          </p:cNvSpPr>
          <p:nvPr>
            <p:ph idx="1"/>
          </p:nvPr>
        </p:nvSpPr>
        <p:spPr>
          <a:xfrm>
            <a:off x="671520" y="1146221"/>
            <a:ext cx="8229600" cy="1891830"/>
          </a:xfrm>
        </p:spPr>
        <p:txBody>
          <a:bodyPr/>
          <a:lstStyle/>
          <a:p>
            <a:pPr marL="0" indent="0">
              <a:buNone/>
            </a:pPr>
            <a:r>
              <a:rPr lang="en-US" sz="3000" dirty="0"/>
              <a:t>College courses must be weighted equally to the greatest weight of Advanced Placement, International Baccalaureate or honors classes, in the same subject area.</a:t>
            </a:r>
          </a:p>
        </p:txBody>
      </p:sp>
      <p:sp>
        <p:nvSpPr>
          <p:cNvPr id="5" name="TextBox 4"/>
          <p:cNvSpPr txBox="1"/>
          <p:nvPr/>
        </p:nvSpPr>
        <p:spPr>
          <a:xfrm>
            <a:off x="714384" y="3228966"/>
            <a:ext cx="1543043" cy="1384995"/>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AP, IB, Honors</a:t>
            </a:r>
          </a:p>
          <a:p>
            <a:pPr algn="ctr"/>
            <a:r>
              <a:rPr lang="en-US" sz="2800" b="1" dirty="0">
                <a:latin typeface="Arial" panose="020B0604020202020204" pitchFamily="34" charset="0"/>
                <a:cs typeface="Arial" panose="020B0604020202020204" pitchFamily="34" charset="0"/>
              </a:rPr>
              <a:t>Class</a:t>
            </a:r>
          </a:p>
        </p:txBody>
      </p:sp>
      <p:sp>
        <p:nvSpPr>
          <p:cNvPr id="6" name="TextBox 5"/>
          <p:cNvSpPr txBox="1"/>
          <p:nvPr/>
        </p:nvSpPr>
        <p:spPr>
          <a:xfrm>
            <a:off x="6843711" y="3444409"/>
            <a:ext cx="1657349"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College</a:t>
            </a:r>
          </a:p>
          <a:p>
            <a:pPr algn="ctr"/>
            <a:r>
              <a:rPr lang="en-US" sz="2800" b="1" dirty="0">
                <a:latin typeface="Arial" panose="020B0604020202020204" pitchFamily="34" charset="0"/>
                <a:cs typeface="Arial" panose="020B0604020202020204" pitchFamily="34" charset="0"/>
              </a:rPr>
              <a:t>Course</a:t>
            </a:r>
            <a:endParaRPr lang="en-US" sz="2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95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35404" b="3774"/>
          <a:stretch/>
        </p:blipFill>
        <p:spPr>
          <a:xfrm>
            <a:off x="265096" y="2000282"/>
            <a:ext cx="3493573" cy="3474243"/>
          </a:xfrm>
          <a:prstGeom prst="rect">
            <a:avLst/>
          </a:prstGeom>
          <a:ln>
            <a:noFill/>
          </a:ln>
          <a:effectLst>
            <a:softEdge rad="112500"/>
          </a:effectLst>
        </p:spPr>
      </p:pic>
      <p:sp>
        <p:nvSpPr>
          <p:cNvPr id="2" name="Title 1"/>
          <p:cNvSpPr>
            <a:spLocks noGrp="1"/>
          </p:cNvSpPr>
          <p:nvPr>
            <p:ph type="title"/>
          </p:nvPr>
        </p:nvSpPr>
        <p:spPr>
          <a:xfrm>
            <a:off x="3758669" y="2066696"/>
            <a:ext cx="5185305" cy="3877985"/>
          </a:xfrm>
          <a:noFill/>
        </p:spPr>
        <p:txBody>
          <a:bodyPr/>
          <a:lstStyle/>
          <a:p>
            <a:r>
              <a:rPr lang="en-US" sz="2800" dirty="0">
                <a:solidFill>
                  <a:schemeClr val="tx1"/>
                </a:solidFill>
              </a:rPr>
              <a:t>The grades you earn in the college courses will be recorded on your college transcript and your high school transcript. </a:t>
            </a:r>
            <a:br>
              <a:rPr lang="en-US" sz="2800" dirty="0">
                <a:solidFill>
                  <a:schemeClr val="tx1"/>
                </a:solidFill>
              </a:rPr>
            </a:br>
            <a:br>
              <a:rPr lang="en-US" sz="2800" dirty="0">
                <a:solidFill>
                  <a:schemeClr val="tx1"/>
                </a:solidFill>
              </a:rPr>
            </a:br>
            <a:r>
              <a:rPr lang="en-US" sz="2800" dirty="0">
                <a:solidFill>
                  <a:schemeClr val="tx1"/>
                </a:solidFill>
              </a:rPr>
              <a:t>The grades may satisfy high school required or elective classes.</a:t>
            </a:r>
          </a:p>
        </p:txBody>
      </p:sp>
      <p:sp>
        <p:nvSpPr>
          <p:cNvPr id="5" name="Title 1"/>
          <p:cNvSpPr txBox="1">
            <a:spLocks/>
          </p:cNvSpPr>
          <p:nvPr/>
        </p:nvSpPr>
        <p:spPr>
          <a:xfrm>
            <a:off x="457200" y="457200"/>
            <a:ext cx="8229600" cy="1292662"/>
          </a:xfrm>
          <a:prstGeom prst="rect">
            <a:avLst/>
          </a:prstGeom>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dirty="0"/>
              <a:t>Grades are Applied to High School Transcripts</a:t>
            </a:r>
          </a:p>
        </p:txBody>
      </p:sp>
    </p:spTree>
    <p:extLst>
      <p:ext uri="{BB962C8B-B14F-4D97-AF65-F5344CB8AC3E}">
        <p14:creationId xmlns:p14="http://schemas.microsoft.com/office/powerpoint/2010/main" val="345819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467788"/>
            <a:ext cx="5378823" cy="4524315"/>
          </a:xfrm>
        </p:spPr>
        <p:txBody>
          <a:bodyPr/>
          <a:lstStyle/>
          <a:p>
            <a:r>
              <a:rPr lang="en-US" sz="4400" dirty="0"/>
              <a:t>Student Deadline!</a:t>
            </a:r>
            <a:br>
              <a:rPr lang="en-US" sz="4400" dirty="0"/>
            </a:br>
            <a:br>
              <a:rPr lang="en-US" sz="4400" dirty="0"/>
            </a:br>
            <a:r>
              <a:rPr lang="en-US" sz="4000" dirty="0">
                <a:solidFill>
                  <a:schemeClr val="tx1"/>
                </a:solidFill>
              </a:rPr>
              <a:t>Prior to April 1:</a:t>
            </a:r>
            <a:br>
              <a:rPr lang="en-US" sz="4000" dirty="0">
                <a:solidFill>
                  <a:schemeClr val="tx1"/>
                </a:solidFill>
              </a:rPr>
            </a:br>
            <a:r>
              <a:rPr lang="en-US" sz="4000" dirty="0">
                <a:solidFill>
                  <a:schemeClr val="tx1"/>
                </a:solidFill>
              </a:rPr>
              <a:t>Notify your principal if you intend to participate next year.</a:t>
            </a:r>
            <a:br>
              <a:rPr lang="en-US" sz="4000" dirty="0">
                <a:solidFill>
                  <a:schemeClr val="tx1"/>
                </a:solidFill>
              </a:rPr>
            </a:br>
            <a:r>
              <a:rPr lang="en-US" sz="1600" dirty="0">
                <a:solidFill>
                  <a:schemeClr val="tx1"/>
                </a:solidFill>
              </a:rPr>
              <a:t>(Nonpublic and home school students notify the state.)</a:t>
            </a:r>
            <a:br>
              <a:rPr lang="en-US" sz="1600" dirty="0">
                <a:solidFill>
                  <a:schemeClr val="tx1"/>
                </a:solidFill>
              </a:rPr>
            </a:br>
            <a:endParaRPr lang="en-US" sz="3000" dirty="0">
              <a:solidFill>
                <a:schemeClr val="tx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93976" y="1004047"/>
            <a:ext cx="3623474" cy="4735700"/>
          </a:xfrm>
        </p:spPr>
      </p:pic>
    </p:spTree>
    <p:extLst>
      <p:ext uri="{BB962C8B-B14F-4D97-AF65-F5344CB8AC3E}">
        <p14:creationId xmlns:p14="http://schemas.microsoft.com/office/powerpoint/2010/main" val="45043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6416" t="21855" r="6416" b="23847"/>
          <a:stretch/>
        </p:blipFill>
        <p:spPr>
          <a:xfrm>
            <a:off x="0" y="0"/>
            <a:ext cx="9144000" cy="5695950"/>
          </a:xfrm>
        </p:spPr>
      </p:pic>
      <p:sp>
        <p:nvSpPr>
          <p:cNvPr id="2" name="Title 1"/>
          <p:cNvSpPr>
            <a:spLocks noGrp="1"/>
          </p:cNvSpPr>
          <p:nvPr>
            <p:ph type="title"/>
          </p:nvPr>
        </p:nvSpPr>
        <p:spPr>
          <a:xfrm>
            <a:off x="1123950" y="1470869"/>
            <a:ext cx="6667500" cy="1384995"/>
          </a:xfrm>
        </p:spPr>
        <p:txBody>
          <a:bodyPr/>
          <a:lstStyle/>
          <a:p>
            <a:r>
              <a:rPr lang="en-US" sz="5400" dirty="0">
                <a:solidFill>
                  <a:srgbClr val="C00000"/>
                </a:solidFill>
              </a:rPr>
              <a:t>Questions?</a:t>
            </a:r>
            <a:br>
              <a:rPr lang="en-US" sz="5400" dirty="0">
                <a:solidFill>
                  <a:srgbClr val="C00000"/>
                </a:solidFill>
              </a:rPr>
            </a:br>
            <a:endParaRPr lang="en-US" sz="3600" dirty="0">
              <a:solidFill>
                <a:srgbClr val="C00000"/>
              </a:solidFill>
            </a:endParaRPr>
          </a:p>
        </p:txBody>
      </p:sp>
    </p:spTree>
    <p:extLst>
      <p:ext uri="{BB962C8B-B14F-4D97-AF65-F5344CB8AC3E}">
        <p14:creationId xmlns:p14="http://schemas.microsoft.com/office/powerpoint/2010/main" val="35335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t>For More Information</a:t>
            </a:r>
          </a:p>
        </p:txBody>
      </p:sp>
      <p:sp>
        <p:nvSpPr>
          <p:cNvPr id="3" name="Content Placeholder 2"/>
          <p:cNvSpPr>
            <a:spLocks noGrp="1"/>
          </p:cNvSpPr>
          <p:nvPr>
            <p:ph idx="1"/>
          </p:nvPr>
        </p:nvSpPr>
        <p:spPr>
          <a:xfrm>
            <a:off x="393700" y="1219253"/>
            <a:ext cx="8229600" cy="738135"/>
          </a:xfrm>
        </p:spPr>
        <p:txBody>
          <a:bodyPr/>
          <a:lstStyle/>
          <a:p>
            <a:pPr marL="0" indent="0" algn="ctr">
              <a:buNone/>
            </a:pPr>
            <a:r>
              <a:rPr lang="en-US" dirty="0">
                <a:hlinkClick r:id="rId3"/>
              </a:rPr>
              <a:t>www.ohiohighered.org/ccp</a:t>
            </a:r>
            <a:r>
              <a:rPr lang="en-US" dirty="0"/>
              <a:t>  </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494"/>
          <a:stretch/>
        </p:blipFill>
        <p:spPr bwMode="auto">
          <a:xfrm>
            <a:off x="301625" y="2032000"/>
            <a:ext cx="8515350" cy="2665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91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18075" y="1721771"/>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 name="Oval 10"/>
          <p:cNvSpPr/>
          <p:nvPr/>
        </p:nvSpPr>
        <p:spPr>
          <a:xfrm>
            <a:off x="818075" y="2366178"/>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3" name="Oval 12"/>
          <p:cNvSpPr/>
          <p:nvPr/>
        </p:nvSpPr>
        <p:spPr>
          <a:xfrm>
            <a:off x="818075" y="3010585"/>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5" name="Oval 14"/>
          <p:cNvSpPr/>
          <p:nvPr/>
        </p:nvSpPr>
        <p:spPr>
          <a:xfrm>
            <a:off x="818075" y="3654992"/>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 name="Content Placeholder 2"/>
          <p:cNvSpPr>
            <a:spLocks noGrp="1"/>
          </p:cNvSpPr>
          <p:nvPr>
            <p:ph idx="1"/>
          </p:nvPr>
        </p:nvSpPr>
        <p:spPr>
          <a:xfrm>
            <a:off x="1543031" y="1746195"/>
            <a:ext cx="7158053" cy="3070520"/>
          </a:xfrm>
        </p:spPr>
        <p:txBody>
          <a:bodyPr/>
          <a:lstStyle/>
          <a:p>
            <a:pPr marL="0" indent="0">
              <a:spcBef>
                <a:spcPts val="1200"/>
              </a:spcBef>
              <a:buNone/>
            </a:pPr>
            <a:r>
              <a:rPr lang="en-US" dirty="0"/>
              <a:t>College-ready students </a:t>
            </a:r>
          </a:p>
          <a:p>
            <a:pPr marL="0" indent="0">
              <a:spcBef>
                <a:spcPts val="1200"/>
              </a:spcBef>
              <a:buNone/>
            </a:pPr>
            <a:r>
              <a:rPr lang="en-US" dirty="0"/>
              <a:t>Grades 7 – 12</a:t>
            </a:r>
          </a:p>
          <a:p>
            <a:pPr marL="0" indent="0">
              <a:spcBef>
                <a:spcPts val="1200"/>
              </a:spcBef>
              <a:buNone/>
            </a:pPr>
            <a:r>
              <a:rPr lang="en-US" dirty="0"/>
              <a:t>Ohio resident</a:t>
            </a:r>
          </a:p>
          <a:p>
            <a:pPr marL="0" indent="0">
              <a:spcBef>
                <a:spcPts val="1200"/>
              </a:spcBef>
              <a:buNone/>
            </a:pPr>
            <a:r>
              <a:rPr lang="en-US" dirty="0"/>
              <a:t>Many college course options</a:t>
            </a:r>
          </a:p>
          <a:p>
            <a:pPr marL="0" indent="0">
              <a:spcBef>
                <a:spcPts val="1200"/>
              </a:spcBef>
              <a:buNone/>
            </a:pPr>
            <a:r>
              <a:rPr lang="en-US" dirty="0"/>
              <a:t>Public colleges are free</a:t>
            </a:r>
          </a:p>
          <a:p>
            <a:pPr marL="0" indent="0">
              <a:spcBef>
                <a:spcPts val="1200"/>
              </a:spcBef>
              <a:buNone/>
            </a:pPr>
            <a:r>
              <a:rPr lang="en-US" dirty="0"/>
              <a:t>Private colleges may include small cost</a:t>
            </a:r>
          </a:p>
        </p:txBody>
      </p:sp>
      <p:sp>
        <p:nvSpPr>
          <p:cNvPr id="2" name="Title 1"/>
          <p:cNvSpPr>
            <a:spLocks noGrp="1"/>
          </p:cNvSpPr>
          <p:nvPr>
            <p:ph type="title"/>
          </p:nvPr>
        </p:nvSpPr>
        <p:spPr>
          <a:xfrm>
            <a:off x="142872" y="242880"/>
            <a:ext cx="8915400" cy="1292662"/>
          </a:xfrm>
        </p:spPr>
        <p:txBody>
          <a:bodyPr/>
          <a:lstStyle/>
          <a:p>
            <a:r>
              <a:rPr lang="en-US" dirty="0"/>
              <a:t>A State Funded Opportunity to </a:t>
            </a:r>
            <a:br>
              <a:rPr lang="en-US" dirty="0"/>
            </a:br>
            <a:r>
              <a:rPr lang="en-US" dirty="0"/>
              <a:t>Earn College Credit</a:t>
            </a:r>
          </a:p>
        </p:txBody>
      </p:sp>
      <p:sp>
        <p:nvSpPr>
          <p:cNvPr id="19" name="Oval 18"/>
          <p:cNvSpPr/>
          <p:nvPr/>
        </p:nvSpPr>
        <p:spPr>
          <a:xfrm>
            <a:off x="810834" y="4266376"/>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9" name="Oval 8"/>
          <p:cNvSpPr/>
          <p:nvPr/>
        </p:nvSpPr>
        <p:spPr>
          <a:xfrm>
            <a:off x="818075" y="5002878"/>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402900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5815"/>
          <a:stretch/>
        </p:blipFill>
        <p:spPr>
          <a:xfrm>
            <a:off x="0" y="0"/>
            <a:ext cx="9144000" cy="5757863"/>
          </a:xfrm>
        </p:spPr>
      </p:pic>
      <p:sp>
        <p:nvSpPr>
          <p:cNvPr id="2" name="Title 1"/>
          <p:cNvSpPr>
            <a:spLocks noGrp="1"/>
          </p:cNvSpPr>
          <p:nvPr>
            <p:ph type="title"/>
          </p:nvPr>
        </p:nvSpPr>
        <p:spPr>
          <a:xfrm>
            <a:off x="0" y="4370889"/>
            <a:ext cx="9144000" cy="1569660"/>
          </a:xfrm>
          <a:solidFill>
            <a:schemeClr val="bg1"/>
          </a:solidFill>
        </p:spPr>
        <p:txBody>
          <a:bodyPr/>
          <a:lstStyle/>
          <a:p>
            <a:br>
              <a:rPr lang="en-US" sz="3400" dirty="0"/>
            </a:br>
            <a:r>
              <a:rPr lang="en-US" sz="3400" dirty="0"/>
              <a:t>College-readiness determined by college </a:t>
            </a:r>
            <a:br>
              <a:rPr lang="en-US" sz="3400" dirty="0"/>
            </a:br>
            <a:endParaRPr lang="en-US" sz="3400" dirty="0"/>
          </a:p>
        </p:txBody>
      </p:sp>
    </p:spTree>
    <p:extLst>
      <p:ext uri="{BB962C8B-B14F-4D97-AF65-F5344CB8AC3E}">
        <p14:creationId xmlns:p14="http://schemas.microsoft.com/office/powerpoint/2010/main" val="94357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 and Get Admitted</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339"/>
          <a:stretch/>
        </p:blipFill>
        <p:spPr>
          <a:xfrm>
            <a:off x="4936176" y="1453998"/>
            <a:ext cx="4081666" cy="311095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00038" y="1453998"/>
            <a:ext cx="4457699" cy="4524315"/>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Student must apply to the college or university for College Credit Plus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College will evaluate student placement test scores to ensure student is “college-ready”</a:t>
            </a:r>
          </a:p>
        </p:txBody>
      </p:sp>
      <p:cxnSp>
        <p:nvCxnSpPr>
          <p:cNvPr id="6" name="Straight Connector 5"/>
          <p:cNvCxnSpPr/>
          <p:nvPr/>
        </p:nvCxnSpPr>
        <p:spPr>
          <a:xfrm>
            <a:off x="400048" y="3182023"/>
            <a:ext cx="4000502" cy="9525"/>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66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253" t="13403" r="8039" b="14714"/>
          <a:stretch/>
        </p:blipFill>
        <p:spPr>
          <a:xfrm>
            <a:off x="3621974" y="4332745"/>
            <a:ext cx="5147952" cy="1523606"/>
          </a:xfrm>
          <a:prstGeom prst="rect">
            <a:avLst/>
          </a:prstGeom>
        </p:spPr>
      </p:pic>
      <p:sp>
        <p:nvSpPr>
          <p:cNvPr id="2" name="Title 1"/>
          <p:cNvSpPr>
            <a:spLocks noGrp="1"/>
          </p:cNvSpPr>
          <p:nvPr>
            <p:ph type="title"/>
          </p:nvPr>
        </p:nvSpPr>
        <p:spPr/>
        <p:txBody>
          <a:bodyPr/>
          <a:lstStyle/>
          <a:p>
            <a:r>
              <a:rPr lang="en-US" dirty="0"/>
              <a:t>Student Choice</a:t>
            </a:r>
          </a:p>
        </p:txBody>
      </p:sp>
      <p:sp>
        <p:nvSpPr>
          <p:cNvPr id="3" name="Content Placeholder 2"/>
          <p:cNvSpPr>
            <a:spLocks noGrp="1"/>
          </p:cNvSpPr>
          <p:nvPr>
            <p:ph idx="1"/>
          </p:nvPr>
        </p:nvSpPr>
        <p:spPr>
          <a:xfrm>
            <a:off x="340518" y="1274987"/>
            <a:ext cx="8677976" cy="1553944"/>
          </a:xfrm>
        </p:spPr>
        <p:txBody>
          <a:bodyPr/>
          <a:lstStyle/>
          <a:p>
            <a:pPr marL="0" indent="0">
              <a:buNone/>
            </a:pPr>
            <a:r>
              <a:rPr lang="en-US" dirty="0"/>
              <a:t>You choose the course(s) that fits your pathway. Each must be secular, apply toward a degree or workforce certification and confer college credit. </a:t>
            </a:r>
          </a:p>
          <a:p>
            <a:pPr marL="0" indent="0">
              <a:buNone/>
            </a:pPr>
            <a:endParaRPr lang="en-US" dirty="0"/>
          </a:p>
          <a:p>
            <a:pPr marL="0" indent="0">
              <a:buNone/>
            </a:pPr>
            <a:r>
              <a:rPr lang="en-US" dirty="0"/>
              <a:t>Talk to your counselor about your academic plan and career goals. Review the school’s model pathways.</a:t>
            </a:r>
          </a:p>
        </p:txBody>
      </p:sp>
    </p:spTree>
    <p:extLst>
      <p:ext uri="{BB962C8B-B14F-4D97-AF65-F5344CB8AC3E}">
        <p14:creationId xmlns:p14="http://schemas.microsoft.com/office/powerpoint/2010/main" val="4202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t>Graduate with College Credit</a:t>
            </a:r>
          </a:p>
        </p:txBody>
      </p:sp>
      <p:sp>
        <p:nvSpPr>
          <p:cNvPr id="3" name="Content Placeholder 2"/>
          <p:cNvSpPr>
            <a:spLocks noGrp="1"/>
          </p:cNvSpPr>
          <p:nvPr>
            <p:ph idx="1"/>
          </p:nvPr>
        </p:nvSpPr>
        <p:spPr>
          <a:xfrm>
            <a:off x="3093157" y="1168031"/>
            <a:ext cx="5979420" cy="4476414"/>
          </a:xfrm>
        </p:spPr>
        <p:txBody>
          <a:bodyPr/>
          <a:lstStyle/>
          <a:p>
            <a:pPr marL="0" indent="0">
              <a:buNone/>
            </a:pPr>
            <a:r>
              <a:rPr lang="en-US" sz="3000" dirty="0"/>
              <a:t>You can earn up to 30 college credit hours per academic year;  includes summer term.</a:t>
            </a:r>
          </a:p>
          <a:p>
            <a:pPr marL="0" indent="0">
              <a:buNone/>
            </a:pPr>
            <a:endParaRPr lang="en-US" sz="3000" dirty="0"/>
          </a:p>
          <a:p>
            <a:pPr marL="0" indent="0">
              <a:buNone/>
            </a:pPr>
            <a:r>
              <a:rPr lang="en-US" sz="3000" dirty="0"/>
              <a:t>Students can earn up to 120 college credit hours while in the program.</a:t>
            </a:r>
          </a:p>
          <a:p>
            <a:pPr marL="0" indent="0">
              <a:spcBef>
                <a:spcPts val="0"/>
              </a:spcBef>
              <a:buNone/>
            </a:pPr>
            <a:endParaRPr lang="en-US" sz="3000" dirty="0"/>
          </a:p>
          <a:p>
            <a:pPr marL="0" indent="0">
              <a:buNone/>
            </a:pPr>
            <a:r>
              <a:rPr lang="en-US" sz="3000" dirty="0"/>
              <a:t>Discuss your credit eligibility with your counselor.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762" r="8814"/>
          <a:stretch/>
        </p:blipFill>
        <p:spPr>
          <a:xfrm>
            <a:off x="398078" y="1168030"/>
            <a:ext cx="2567828" cy="2227796"/>
          </a:xfrm>
          <a:prstGeom prst="rect">
            <a:avLst/>
          </a:prstGeom>
          <a:ln>
            <a:noFill/>
          </a:ln>
          <a:effectLst>
            <a:softEdge rad="112500"/>
          </a:effectLst>
        </p:spPr>
      </p:pic>
      <p:cxnSp>
        <p:nvCxnSpPr>
          <p:cNvPr id="5" name="Straight Connector 4"/>
          <p:cNvCxnSpPr/>
          <p:nvPr/>
        </p:nvCxnSpPr>
        <p:spPr>
          <a:xfrm>
            <a:off x="3468319" y="2826520"/>
            <a:ext cx="4876800" cy="9525"/>
          </a:xfrm>
          <a:prstGeom prst="line">
            <a:avLst/>
          </a:prstGeom>
          <a:ln w="76200"/>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319" y="4713844"/>
            <a:ext cx="4968875"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31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t>Summer Requirements</a:t>
            </a:r>
          </a:p>
        </p:txBody>
      </p:sp>
      <p:sp>
        <p:nvSpPr>
          <p:cNvPr id="3" name="Content Placeholder 2"/>
          <p:cNvSpPr>
            <a:spLocks noGrp="1"/>
          </p:cNvSpPr>
          <p:nvPr>
            <p:ph idx="1"/>
          </p:nvPr>
        </p:nvSpPr>
        <p:spPr>
          <a:xfrm>
            <a:off x="4672026" y="1398670"/>
            <a:ext cx="4400550" cy="3902818"/>
          </a:xfrm>
        </p:spPr>
        <p:txBody>
          <a:bodyPr/>
          <a:lstStyle/>
          <a:p>
            <a:pPr marL="0" indent="0">
              <a:buNone/>
            </a:pPr>
            <a:r>
              <a:rPr lang="en-US" dirty="0"/>
              <a:t>CCP enrollment can begin summer term</a:t>
            </a:r>
          </a:p>
          <a:p>
            <a:pPr marL="0" indent="0">
              <a:buNone/>
            </a:pPr>
            <a:endParaRPr lang="en-US" dirty="0"/>
          </a:p>
          <a:p>
            <a:pPr marL="0" indent="0">
              <a:buNone/>
            </a:pPr>
            <a:r>
              <a:rPr lang="en-US" dirty="0"/>
              <a:t>Students should apply early to the college or university if interested in summer  </a:t>
            </a: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762" r="8814"/>
          <a:stretch/>
        </p:blipFill>
        <p:spPr>
          <a:xfrm>
            <a:off x="228603" y="1441143"/>
            <a:ext cx="4171950" cy="3619500"/>
          </a:xfrm>
          <a:prstGeom prst="rect">
            <a:avLst/>
          </a:prstGeom>
          <a:ln>
            <a:noFill/>
          </a:ln>
          <a:effectLst>
            <a:softEdge rad="112500"/>
          </a:effectLst>
        </p:spPr>
      </p:pic>
      <p:cxnSp>
        <p:nvCxnSpPr>
          <p:cNvPr id="5" name="Straight Connector 4"/>
          <p:cNvCxnSpPr/>
          <p:nvPr/>
        </p:nvCxnSpPr>
        <p:spPr>
          <a:xfrm>
            <a:off x="4672026" y="2536744"/>
            <a:ext cx="3752850" cy="1905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96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t>Summer Requirements</a:t>
            </a:r>
          </a:p>
        </p:txBody>
      </p:sp>
      <p:sp>
        <p:nvSpPr>
          <p:cNvPr id="3" name="Content Placeholder 2"/>
          <p:cNvSpPr>
            <a:spLocks noGrp="1"/>
          </p:cNvSpPr>
          <p:nvPr>
            <p:ph idx="1"/>
          </p:nvPr>
        </p:nvSpPr>
        <p:spPr>
          <a:xfrm>
            <a:off x="4400553" y="1398670"/>
            <a:ext cx="4672023" cy="4213236"/>
          </a:xfrm>
        </p:spPr>
        <p:txBody>
          <a:bodyPr/>
          <a:lstStyle/>
          <a:p>
            <a:pPr marL="107950" indent="0">
              <a:buNone/>
            </a:pPr>
            <a:r>
              <a:rPr lang="en-US" dirty="0"/>
              <a:t>Summer term will apply as the first term of the next school year.   </a:t>
            </a:r>
          </a:p>
          <a:p>
            <a:pPr marL="107950" indent="0">
              <a:buNone/>
            </a:pPr>
            <a:endParaRPr lang="en-US" dirty="0"/>
          </a:p>
          <a:p>
            <a:pPr marL="107950" indent="0">
              <a:buNone/>
            </a:pPr>
            <a:r>
              <a:rPr lang="en-US" dirty="0"/>
              <a:t>A college’s summer term may begin in May. There may be multiple sessions within a summer term.</a:t>
            </a: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762" r="8814"/>
          <a:stretch/>
        </p:blipFill>
        <p:spPr>
          <a:xfrm>
            <a:off x="228603" y="1441143"/>
            <a:ext cx="4171950" cy="3619500"/>
          </a:xfrm>
          <a:prstGeom prst="rect">
            <a:avLst/>
          </a:prstGeom>
          <a:ln>
            <a:noFill/>
          </a:ln>
          <a:effectLst>
            <a:softEdge rad="112500"/>
          </a:effectLst>
        </p:spPr>
      </p:pic>
      <p:cxnSp>
        <p:nvCxnSpPr>
          <p:cNvPr id="5" name="Straight Connector 4"/>
          <p:cNvCxnSpPr/>
          <p:nvPr/>
        </p:nvCxnSpPr>
        <p:spPr>
          <a:xfrm>
            <a:off x="4672026" y="3189887"/>
            <a:ext cx="3752850" cy="1905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09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d1c2134-6485-4ff6-a10e-d5cb6fa9294e">H77EFJNRH55V-1663-1922</_dlc_DocId>
    <_dlc_DocIdUrl xmlns="0d1c2134-6485-4ff6-a10e-d5cb6fa9294e">
      <Url>http://sharepoint/Projects/StraightAFund/_layouts/DocIdRedir.aspx?ID=H77EFJNRH55V-1663-1922</Url>
      <Description>H77EFJNRH55V-1663-1922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9EC3C34CE31D44B98F9120DD2B7AD0" ma:contentTypeVersion="0" ma:contentTypeDescription="Create a new document." ma:contentTypeScope="" ma:versionID="206b271f78c9fa22f96988df025fd4e1">
  <xsd:schema xmlns:xsd="http://www.w3.org/2001/XMLSchema" xmlns:xs="http://www.w3.org/2001/XMLSchema" xmlns:p="http://schemas.microsoft.com/office/2006/metadata/properties" xmlns:ns2="0d1c2134-6485-4ff6-a10e-d5cb6fa9294e" targetNamespace="http://schemas.microsoft.com/office/2006/metadata/properties" ma:root="true" ma:fieldsID="266e76a11f368247affe4bd544f23877" ns2:_="">
    <xsd:import namespace="0d1c2134-6485-4ff6-a10e-d5cb6fa9294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c2134-6485-4ff6-a10e-d5cb6fa929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6CD15A5-81EA-4B6A-912A-B9A9BB8EDC37}">
  <ds:schemaRefs>
    <ds:schemaRef ds:uri="http://schemas.microsoft.com/sharepoint/v3/contenttype/forms"/>
  </ds:schemaRefs>
</ds:datastoreItem>
</file>

<file path=customXml/itemProps2.xml><?xml version="1.0" encoding="utf-8"?>
<ds:datastoreItem xmlns:ds="http://schemas.openxmlformats.org/officeDocument/2006/customXml" ds:itemID="{6F463022-138A-461A-8F76-A288E8B5C4AB}">
  <ds:schemaRefs>
    <ds:schemaRef ds:uri="http://schemas.openxmlformats.org/package/2006/metadata/core-properties"/>
    <ds:schemaRef ds:uri="http://purl.org/dc/elements/1.1/"/>
    <ds:schemaRef ds:uri="http://schemas.microsoft.com/office/infopath/2007/PartnerControls"/>
    <ds:schemaRef ds:uri="http://purl.org/dc/terms/"/>
    <ds:schemaRef ds:uri="http://www.w3.org/XML/1998/namespace"/>
    <ds:schemaRef ds:uri="0d1c2134-6485-4ff6-a10e-d5cb6fa9294e"/>
    <ds:schemaRef ds:uri="http://schemas.microsoft.com/office/2006/documentManagement/typ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24AF4E6-8D61-4E40-8784-069C01C39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1c2134-6485-4ff6-a10e-d5cb6fa929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F9BEA88-B751-44ED-BD3B-02316C7A052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13752</TotalTime>
  <Words>885</Words>
  <Application>Microsoft Office PowerPoint</Application>
  <PresentationFormat>On-screen Show (4:3)</PresentationFormat>
  <Paragraphs>142</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An introduction for  students and families for the 2017-2018 school year</vt:lpstr>
      <vt:lpstr>What is College Credit Plus?</vt:lpstr>
      <vt:lpstr>A State Funded Opportunity to  Earn College Credit</vt:lpstr>
      <vt:lpstr> College-readiness determined by college  </vt:lpstr>
      <vt:lpstr>Apply and Get Admitted</vt:lpstr>
      <vt:lpstr>Student Choice</vt:lpstr>
      <vt:lpstr>Graduate with College Credit</vt:lpstr>
      <vt:lpstr>Summer Requirements</vt:lpstr>
      <vt:lpstr>Summer Requirements</vt:lpstr>
      <vt:lpstr>Summer Requirements</vt:lpstr>
      <vt:lpstr>Summer CCP courses may not be used to bring a student into compliance with the Ohio High School Athletic Association (OHSAA) requirements for interscholastic athletic participation.</vt:lpstr>
      <vt:lpstr>Summer &amp; Interscholastic Athletics</vt:lpstr>
      <vt:lpstr>Nonpublic and Home School Students must: </vt:lpstr>
      <vt:lpstr>Nonpublic and Home School Students </vt:lpstr>
      <vt:lpstr>Consider  Your  Personal Academic Goals</vt:lpstr>
      <vt:lpstr>Find the Colleges and Courses that Fit</vt:lpstr>
      <vt:lpstr>A semester college course of 3 or more credits   counts as a one-year high school class. </vt:lpstr>
      <vt:lpstr>Under what scenarios can a qualified student use College Credit Plus? </vt:lpstr>
      <vt:lpstr>PowerPoint Presentation</vt:lpstr>
      <vt:lpstr>Books and Fees</vt:lpstr>
      <vt:lpstr>Student Covers Parking Expenses </vt:lpstr>
      <vt:lpstr>If you fail the course or drop it too late, you may have to pay for it.</vt:lpstr>
      <vt:lpstr>Weighted Grades</vt:lpstr>
      <vt:lpstr>The grades you earn in the college courses will be recorded on your college transcript and your high school transcript.   The grades may satisfy high school required or elective classes.</vt:lpstr>
      <vt:lpstr>Student Deadline!  Prior to April 1: Notify your principal if you intend to participate next year. (Nonpublic and home school students notify the state.) </vt:lpstr>
      <vt:lpstr>Questions? </vt:lpstr>
      <vt:lpstr>For More Information</vt:lpstr>
    </vt:vector>
  </TitlesOfParts>
  <Company>Sanger &amp; Eby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Ramous</dc:creator>
  <cp:lastModifiedBy>Kristin Ronai</cp:lastModifiedBy>
  <cp:revision>773</cp:revision>
  <cp:lastPrinted>2016-01-20T15:59:59Z</cp:lastPrinted>
  <dcterms:created xsi:type="dcterms:W3CDTF">2013-05-22T22:25:08Z</dcterms:created>
  <dcterms:modified xsi:type="dcterms:W3CDTF">2017-05-08T17:16:24Z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0x010100149EC3C34CE31D44B98F9120DD2B7AD0</vt:lpwstr>
  </property>
  <property fmtid="{D5CDD505-2E9C-101B-9397-08002B2CF9AE}" pid="3" name="_dlc_DocIdItemGuid">
    <vt:lpwstr>f21b29a5-e84c-4dae-9ddd-fde94fd128f5</vt:lpwstr>
  </property>
</Properties>
</file>